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2" r:id="rId2"/>
  </p:sldMasterIdLst>
  <p:handoutMasterIdLst>
    <p:handoutMasterId r:id="rId12"/>
  </p:handoutMasterIdLst>
  <p:sldIdLst>
    <p:sldId id="256" r:id="rId3"/>
    <p:sldId id="301" r:id="rId4"/>
    <p:sldId id="302" r:id="rId5"/>
    <p:sldId id="277" r:id="rId6"/>
    <p:sldId id="259" r:id="rId7"/>
    <p:sldId id="304" r:id="rId8"/>
    <p:sldId id="303" r:id="rId9"/>
    <p:sldId id="295" r:id="rId10"/>
    <p:sldId id="276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3399"/>
    <a:srgbClr val="CC0066"/>
    <a:srgbClr val="565868"/>
    <a:srgbClr val="5F5F5F"/>
    <a:srgbClr val="808080"/>
    <a:srgbClr val="66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5BCE2-9339-4A34-95AC-C917B3471C4F}" type="doc">
      <dgm:prSet loTypeId="urn:microsoft.com/office/officeart/2005/8/layout/hProcess4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24E4CA63-5CAC-4D92-B466-45EF098D08B1}">
      <dgm:prSet phldrT="[Текст]"/>
      <dgm:spPr>
        <a:solidFill>
          <a:srgbClr val="CC3399"/>
        </a:solidFill>
      </dgm:spPr>
      <dgm:t>
        <a:bodyPr/>
        <a:lstStyle/>
        <a:p>
          <a:r>
            <a:rPr lang="ru-RU" dirty="0"/>
            <a:t>18 апреля 2016</a:t>
          </a:r>
        </a:p>
      </dgm:t>
    </dgm:pt>
    <dgm:pt modelId="{7D799988-1B91-4653-8ED7-4CE0A3185F3D}" type="parTrans" cxnId="{BE2C59CA-C4E5-4467-9587-D317A1447C7C}">
      <dgm:prSet/>
      <dgm:spPr/>
      <dgm:t>
        <a:bodyPr/>
        <a:lstStyle/>
        <a:p>
          <a:endParaRPr lang="ru-RU"/>
        </a:p>
      </dgm:t>
    </dgm:pt>
    <dgm:pt modelId="{18EDC9E0-4AAD-4CE7-A81B-CF85E48E6F09}" type="sibTrans" cxnId="{BE2C59CA-C4E5-4467-9587-D317A1447C7C}">
      <dgm:prSet/>
      <dgm:spPr/>
      <dgm:t>
        <a:bodyPr/>
        <a:lstStyle/>
        <a:p>
          <a:endParaRPr lang="ru-RU"/>
        </a:p>
      </dgm:t>
    </dgm:pt>
    <dgm:pt modelId="{B3B51A3F-AE42-4CDD-909B-56F4B30271AD}">
      <dgm:prSet phldrT="[Текст]" custT="1"/>
      <dgm:spPr/>
      <dgm:t>
        <a:bodyPr/>
        <a:lstStyle/>
        <a:p>
          <a:r>
            <a:rPr lang="ru-RU" sz="1600" dirty="0">
              <a:latin typeface="+mn-lt"/>
            </a:rPr>
            <a:t>Постановление Правительства РФ «О реализации Национальной технологической инициативы»</a:t>
          </a:r>
        </a:p>
      </dgm:t>
    </dgm:pt>
    <dgm:pt modelId="{1F7F3522-7B7F-4160-97C6-553CAE7E8C2C}" type="parTrans" cxnId="{0AE3C707-9236-4ACF-A563-83C12900C8E3}">
      <dgm:prSet/>
      <dgm:spPr/>
      <dgm:t>
        <a:bodyPr/>
        <a:lstStyle/>
        <a:p>
          <a:endParaRPr lang="ru-RU"/>
        </a:p>
      </dgm:t>
    </dgm:pt>
    <dgm:pt modelId="{41C650C5-9A14-4897-AE75-6824EEFA4B3B}" type="sibTrans" cxnId="{0AE3C707-9236-4ACF-A563-83C12900C8E3}">
      <dgm:prSet/>
      <dgm:spPr/>
      <dgm:t>
        <a:bodyPr/>
        <a:lstStyle/>
        <a:p>
          <a:endParaRPr lang="ru-RU"/>
        </a:p>
      </dgm:t>
    </dgm:pt>
    <dgm:pt modelId="{1D229E97-89B2-41FB-8546-290C8EE44C58}">
      <dgm:prSet phldrT="[Текст]"/>
      <dgm:spPr>
        <a:solidFill>
          <a:srgbClr val="CC3399"/>
        </a:solidFill>
      </dgm:spPr>
      <dgm:t>
        <a:bodyPr/>
        <a:lstStyle/>
        <a:p>
          <a:r>
            <a:rPr lang="ru-RU" dirty="0"/>
            <a:t>25 мая 2017</a:t>
          </a:r>
        </a:p>
      </dgm:t>
    </dgm:pt>
    <dgm:pt modelId="{11985E1B-2A14-48AD-8909-A7A32505BA94}" type="parTrans" cxnId="{0A9EC6E3-C924-4133-A596-489D4DDF6811}">
      <dgm:prSet/>
      <dgm:spPr/>
      <dgm:t>
        <a:bodyPr/>
        <a:lstStyle/>
        <a:p>
          <a:endParaRPr lang="ru-RU"/>
        </a:p>
      </dgm:t>
    </dgm:pt>
    <dgm:pt modelId="{E616E30A-3E3F-4F4A-8C0C-8E8F3C44EA49}" type="sibTrans" cxnId="{0A9EC6E3-C924-4133-A596-489D4DDF6811}">
      <dgm:prSet/>
      <dgm:spPr/>
      <dgm:t>
        <a:bodyPr/>
        <a:lstStyle/>
        <a:p>
          <a:endParaRPr lang="ru-RU"/>
        </a:p>
      </dgm:t>
    </dgm:pt>
    <dgm:pt modelId="{67B7EC74-90DA-4282-AAB1-619CDC936751}">
      <dgm:prSet phldrT="[Текст]" custT="1"/>
      <dgm:spPr/>
      <dgm:t>
        <a:bodyPr/>
        <a:lstStyle/>
        <a:p>
          <a:r>
            <a:rPr lang="ru-RU" sz="1400" dirty="0">
              <a:effectLst/>
              <a:latin typeface="+mn-lt"/>
            </a:rPr>
            <a:t>Заседание президиума Совета при президенте РФ по модернизации экономики и инновационному развитию России</a:t>
          </a:r>
          <a:endParaRPr lang="ru-RU" sz="1400" dirty="0">
            <a:latin typeface="+mn-lt"/>
          </a:endParaRPr>
        </a:p>
      </dgm:t>
    </dgm:pt>
    <dgm:pt modelId="{4C8431BA-BBC7-4BA0-BFF7-D1BCFB09FAA3}" type="parTrans" cxnId="{583B979D-AB27-44C8-8720-CD74BD82ED87}">
      <dgm:prSet/>
      <dgm:spPr/>
      <dgm:t>
        <a:bodyPr/>
        <a:lstStyle/>
        <a:p>
          <a:endParaRPr lang="ru-RU"/>
        </a:p>
      </dgm:t>
    </dgm:pt>
    <dgm:pt modelId="{4A34A3B2-2AE0-4F68-95D9-39A251E44660}" type="sibTrans" cxnId="{583B979D-AB27-44C8-8720-CD74BD82ED87}">
      <dgm:prSet/>
      <dgm:spPr/>
      <dgm:t>
        <a:bodyPr/>
        <a:lstStyle/>
        <a:p>
          <a:endParaRPr lang="ru-RU"/>
        </a:p>
      </dgm:t>
    </dgm:pt>
    <dgm:pt modelId="{FE97CE20-BCE6-4ECB-A4C9-3A1334DC9217}">
      <dgm:prSet phldrT="[Текст]" custT="1"/>
      <dgm:spPr/>
      <dgm:t>
        <a:bodyPr/>
        <a:lstStyle/>
        <a:p>
          <a:r>
            <a:rPr lang="ru-RU" sz="1400" dirty="0">
              <a:effectLst/>
              <a:latin typeface="+mn-lt"/>
            </a:rPr>
            <a:t>Поручение Председателя Правительства РФ о разработке Дорожной карты по развитию студенческого предпринимательства</a:t>
          </a:r>
          <a:endParaRPr lang="ru-RU" sz="1400" dirty="0">
            <a:latin typeface="+mn-lt"/>
          </a:endParaRPr>
        </a:p>
      </dgm:t>
    </dgm:pt>
    <dgm:pt modelId="{8D44569B-92C1-453B-9BA9-E9FC818F1A77}" type="parTrans" cxnId="{5F872971-35C8-423F-B834-8FE218AEB3F7}">
      <dgm:prSet/>
      <dgm:spPr/>
      <dgm:t>
        <a:bodyPr/>
        <a:lstStyle/>
        <a:p>
          <a:endParaRPr lang="ru-RU"/>
        </a:p>
      </dgm:t>
    </dgm:pt>
    <dgm:pt modelId="{6F902400-E743-497F-9C74-4C850C343EEB}" type="sibTrans" cxnId="{5F872971-35C8-423F-B834-8FE218AEB3F7}">
      <dgm:prSet/>
      <dgm:spPr/>
      <dgm:t>
        <a:bodyPr/>
        <a:lstStyle/>
        <a:p>
          <a:endParaRPr lang="ru-RU"/>
        </a:p>
      </dgm:t>
    </dgm:pt>
    <dgm:pt modelId="{6F7C4004-E267-4B48-87D9-610509EF2144}">
      <dgm:prSet phldrT="[Текст]"/>
      <dgm:spPr>
        <a:solidFill>
          <a:srgbClr val="CC3399"/>
        </a:solidFill>
      </dgm:spPr>
      <dgm:t>
        <a:bodyPr/>
        <a:lstStyle/>
        <a:p>
          <a:r>
            <a:rPr lang="ru-RU" dirty="0"/>
            <a:t>13 июля 2017</a:t>
          </a:r>
        </a:p>
      </dgm:t>
    </dgm:pt>
    <dgm:pt modelId="{0378DFD1-E055-45A3-9444-E5F5C3A8FAF1}" type="parTrans" cxnId="{A33CD5E3-FE38-42DA-9C7C-19ECFB48F055}">
      <dgm:prSet/>
      <dgm:spPr/>
      <dgm:t>
        <a:bodyPr/>
        <a:lstStyle/>
        <a:p>
          <a:endParaRPr lang="ru-RU"/>
        </a:p>
      </dgm:t>
    </dgm:pt>
    <dgm:pt modelId="{6B3C858A-DEDB-4D42-9553-06F900AF9B9E}" type="sibTrans" cxnId="{A33CD5E3-FE38-42DA-9C7C-19ECFB48F055}">
      <dgm:prSet/>
      <dgm:spPr/>
      <dgm:t>
        <a:bodyPr/>
        <a:lstStyle/>
        <a:p>
          <a:endParaRPr lang="ru-RU"/>
        </a:p>
      </dgm:t>
    </dgm:pt>
    <dgm:pt modelId="{890A5DBC-BA4D-4AA0-82F9-F0BB773FD78E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Руководитель проектов проектного центра Открытого правительства РФ Иван Жидких назвал 5 вузов – учителей технологического предпринимательства</a:t>
          </a:r>
        </a:p>
      </dgm:t>
    </dgm:pt>
    <dgm:pt modelId="{2150302D-30CF-412F-BBF1-2BE5A345E6F6}" type="parTrans" cxnId="{8124E98B-E8E7-4185-9314-95F7B2B13308}">
      <dgm:prSet/>
      <dgm:spPr/>
      <dgm:t>
        <a:bodyPr/>
        <a:lstStyle/>
        <a:p>
          <a:endParaRPr lang="ru-RU"/>
        </a:p>
      </dgm:t>
    </dgm:pt>
    <dgm:pt modelId="{06F13E9D-378D-4B12-A2B2-A65E918B235C}" type="sibTrans" cxnId="{8124E98B-E8E7-4185-9314-95F7B2B13308}">
      <dgm:prSet/>
      <dgm:spPr/>
      <dgm:t>
        <a:bodyPr/>
        <a:lstStyle/>
        <a:p>
          <a:endParaRPr lang="ru-RU"/>
        </a:p>
      </dgm:t>
    </dgm:pt>
    <dgm:pt modelId="{76BFC591-0D03-4842-8166-43DDB439A03D}">
      <dgm:prSet phldrT="[Текст]" custT="1"/>
      <dgm:spPr/>
      <dgm:t>
        <a:bodyPr/>
        <a:lstStyle/>
        <a:p>
          <a:r>
            <a:rPr lang="ru-RU" sz="1400" dirty="0">
              <a:latin typeface="+mn-lt"/>
            </a:rPr>
            <a:t>МГУ им. М.В. Ломоносова, Новосибирский государственный университет, ИТМО, </a:t>
          </a:r>
          <a:r>
            <a:rPr lang="ru-RU" sz="1400" dirty="0" err="1">
              <a:latin typeface="+mn-lt"/>
            </a:rPr>
            <a:t>УрФУ</a:t>
          </a:r>
          <a:r>
            <a:rPr lang="ru-RU" sz="1400" dirty="0">
              <a:latin typeface="+mn-lt"/>
            </a:rPr>
            <a:t>, Томский консорциум</a:t>
          </a:r>
        </a:p>
      </dgm:t>
    </dgm:pt>
    <dgm:pt modelId="{C42430F3-823F-4FD1-A85E-6B8B23A40D70}" type="parTrans" cxnId="{9354A2F0-ED88-4696-89A3-103E1E1DB620}">
      <dgm:prSet/>
      <dgm:spPr/>
      <dgm:t>
        <a:bodyPr/>
        <a:lstStyle/>
        <a:p>
          <a:endParaRPr lang="ru-RU"/>
        </a:p>
      </dgm:t>
    </dgm:pt>
    <dgm:pt modelId="{D2367AE5-09C5-47CD-99F2-1ACA6095F445}" type="sibTrans" cxnId="{9354A2F0-ED88-4696-89A3-103E1E1DB620}">
      <dgm:prSet/>
      <dgm:spPr/>
      <dgm:t>
        <a:bodyPr/>
        <a:lstStyle/>
        <a:p>
          <a:endParaRPr lang="ru-RU"/>
        </a:p>
      </dgm:t>
    </dgm:pt>
    <dgm:pt modelId="{605399BA-C143-471F-AF68-49CA978D475A}">
      <dgm:prSet phldrT="[Текст]" custT="1"/>
      <dgm:spPr/>
      <dgm:t>
        <a:bodyPr/>
        <a:lstStyle/>
        <a:p>
          <a:r>
            <a:rPr lang="ru-RU" altLang="ru-RU" sz="1400" dirty="0">
              <a:latin typeface="+mn-lt"/>
            </a:rPr>
            <a:t>В течение 5 лет 30 вузов будут профинансированы 200 </a:t>
          </a:r>
          <a:r>
            <a:rPr lang="ru-RU" altLang="ru-RU" sz="1400" dirty="0" err="1">
              <a:latin typeface="+mn-lt"/>
            </a:rPr>
            <a:t>млн.руб</a:t>
          </a:r>
          <a:r>
            <a:rPr lang="ru-RU" altLang="ru-RU" sz="1400" dirty="0">
              <a:latin typeface="+mn-lt"/>
            </a:rPr>
            <a:t>.</a:t>
          </a:r>
          <a:r>
            <a:rPr lang="ru-RU" sz="1400" dirty="0">
              <a:effectLst/>
              <a:latin typeface="+mn-lt"/>
            </a:rPr>
            <a:t> </a:t>
          </a:r>
          <a:endParaRPr lang="ru-RU" sz="1400" dirty="0">
            <a:latin typeface="+mn-lt"/>
          </a:endParaRPr>
        </a:p>
      </dgm:t>
    </dgm:pt>
    <dgm:pt modelId="{35A0AAA4-6E8C-4ED5-8716-6EB84E10A469}" type="parTrans" cxnId="{ECF3BACC-3950-4B91-8D55-35674493D337}">
      <dgm:prSet/>
      <dgm:spPr/>
      <dgm:t>
        <a:bodyPr/>
        <a:lstStyle/>
        <a:p>
          <a:endParaRPr lang="ru-RU"/>
        </a:p>
      </dgm:t>
    </dgm:pt>
    <dgm:pt modelId="{8B575B8C-F3C4-40E5-A398-B1BDE0DD15C3}" type="sibTrans" cxnId="{ECF3BACC-3950-4B91-8D55-35674493D337}">
      <dgm:prSet/>
      <dgm:spPr/>
      <dgm:t>
        <a:bodyPr/>
        <a:lstStyle/>
        <a:p>
          <a:endParaRPr lang="ru-RU"/>
        </a:p>
      </dgm:t>
    </dgm:pt>
    <dgm:pt modelId="{D908902A-7121-408B-A2E0-D7409CA407DE}" type="pres">
      <dgm:prSet presAssocID="{BAE5BCE2-9339-4A34-95AC-C917B3471C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36B56-AC3C-4D05-9DA4-5732C0396E98}" type="pres">
      <dgm:prSet presAssocID="{BAE5BCE2-9339-4A34-95AC-C917B3471C4F}" presName="tSp" presStyleCnt="0"/>
      <dgm:spPr/>
    </dgm:pt>
    <dgm:pt modelId="{A51DA5F0-1DD0-4E22-A2DC-A2471980C427}" type="pres">
      <dgm:prSet presAssocID="{BAE5BCE2-9339-4A34-95AC-C917B3471C4F}" presName="bSp" presStyleCnt="0"/>
      <dgm:spPr/>
    </dgm:pt>
    <dgm:pt modelId="{08A2F12E-9F97-4EF7-A9A3-7F75F7627F65}" type="pres">
      <dgm:prSet presAssocID="{BAE5BCE2-9339-4A34-95AC-C917B3471C4F}" presName="process" presStyleCnt="0"/>
      <dgm:spPr/>
    </dgm:pt>
    <dgm:pt modelId="{04B21673-26C3-4562-90E3-4CC6BEAFD128}" type="pres">
      <dgm:prSet presAssocID="{24E4CA63-5CAC-4D92-B466-45EF098D08B1}" presName="composite1" presStyleCnt="0"/>
      <dgm:spPr/>
    </dgm:pt>
    <dgm:pt modelId="{B7F1C16F-DFAA-4E55-B315-134A413BC5EF}" type="pres">
      <dgm:prSet presAssocID="{24E4CA63-5CAC-4D92-B466-45EF098D08B1}" presName="dummyNode1" presStyleLbl="node1" presStyleIdx="0" presStyleCnt="3"/>
      <dgm:spPr/>
    </dgm:pt>
    <dgm:pt modelId="{5F0138C9-FE75-4A7A-B061-8AB124C231A2}" type="pres">
      <dgm:prSet presAssocID="{24E4CA63-5CAC-4D92-B466-45EF098D08B1}" presName="childNode1" presStyleLbl="bgAcc1" presStyleIdx="0" presStyleCnt="3" custScaleY="150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683EE-E6D7-460D-844D-78B1E5DAB867}" type="pres">
      <dgm:prSet presAssocID="{24E4CA63-5CAC-4D92-B466-45EF098D08B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DE639-204B-4B92-9C59-F861D42C8BE5}" type="pres">
      <dgm:prSet presAssocID="{24E4CA63-5CAC-4D92-B466-45EF098D08B1}" presName="parentNode1" presStyleLbl="node1" presStyleIdx="0" presStyleCnt="3" custLinFactNeighborX="35" custLinFactNeighborY="37037">
        <dgm:presLayoutVars>
          <dgm:chMax val="1"/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C2C4FA3C-B228-4B04-AC71-4C2E585B6094}" type="pres">
      <dgm:prSet presAssocID="{24E4CA63-5CAC-4D92-B466-45EF098D08B1}" presName="connSite1" presStyleCnt="0"/>
      <dgm:spPr/>
    </dgm:pt>
    <dgm:pt modelId="{7D20C329-4513-4A56-9C64-185184F5690E}" type="pres">
      <dgm:prSet presAssocID="{18EDC9E0-4AAD-4CE7-A81B-CF85E48E6F09}" presName="Name9" presStyleLbl="sibTrans2D1" presStyleIdx="0" presStyleCnt="2"/>
      <dgm:spPr/>
      <dgm:t>
        <a:bodyPr/>
        <a:lstStyle/>
        <a:p>
          <a:endParaRPr lang="ru-RU"/>
        </a:p>
      </dgm:t>
    </dgm:pt>
    <dgm:pt modelId="{844ACD7A-141B-45CB-9D92-E6380D450667}" type="pres">
      <dgm:prSet presAssocID="{1D229E97-89B2-41FB-8546-290C8EE44C58}" presName="composite2" presStyleCnt="0"/>
      <dgm:spPr/>
    </dgm:pt>
    <dgm:pt modelId="{F086E0EE-BC8E-4A07-B3B7-D937A6917467}" type="pres">
      <dgm:prSet presAssocID="{1D229E97-89B2-41FB-8546-290C8EE44C58}" presName="dummyNode2" presStyleLbl="node1" presStyleIdx="0" presStyleCnt="3"/>
      <dgm:spPr/>
    </dgm:pt>
    <dgm:pt modelId="{E68370B5-AD3F-4459-94BE-BFEB71760271}" type="pres">
      <dgm:prSet presAssocID="{1D229E97-89B2-41FB-8546-290C8EE44C58}" presName="childNode2" presStyleLbl="bgAcc1" presStyleIdx="1" presStyleCnt="3" custScaleY="264169" custLinFactNeighborX="2230" custLinFactNeighborY="11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01B3D-874A-4203-BAA7-5E81326015C8}" type="pres">
      <dgm:prSet presAssocID="{1D229E97-89B2-41FB-8546-290C8EE44C5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6F617-E126-42A7-9395-D5D948F884B7}" type="pres">
      <dgm:prSet presAssocID="{1D229E97-89B2-41FB-8546-290C8EE44C58}" presName="parentNode2" presStyleLbl="node1" presStyleIdx="1" presStyleCnt="3" custLinFactY="-91964" custLinFactNeighborX="-54222" custLinFactNeighborY="-100000">
        <dgm:presLayoutVars>
          <dgm:chMax val="0"/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62033DE-82C9-4EB2-82A9-53B0496C59A0}" type="pres">
      <dgm:prSet presAssocID="{1D229E97-89B2-41FB-8546-290C8EE44C58}" presName="connSite2" presStyleCnt="0"/>
      <dgm:spPr/>
    </dgm:pt>
    <dgm:pt modelId="{503E3F6C-8733-43E1-A87E-3AA075FD9BBC}" type="pres">
      <dgm:prSet presAssocID="{E616E30A-3E3F-4F4A-8C0C-8E8F3C44EA49}" presName="Name18" presStyleLbl="sibTrans2D1" presStyleIdx="1" presStyleCnt="2"/>
      <dgm:spPr/>
      <dgm:t>
        <a:bodyPr/>
        <a:lstStyle/>
        <a:p>
          <a:endParaRPr lang="ru-RU"/>
        </a:p>
      </dgm:t>
    </dgm:pt>
    <dgm:pt modelId="{CF318B13-5B6C-4418-A41D-3550D0043737}" type="pres">
      <dgm:prSet presAssocID="{6F7C4004-E267-4B48-87D9-610509EF2144}" presName="composite1" presStyleCnt="0"/>
      <dgm:spPr/>
    </dgm:pt>
    <dgm:pt modelId="{5D4925FF-4AC3-4B40-BEC6-64607CA820D7}" type="pres">
      <dgm:prSet presAssocID="{6F7C4004-E267-4B48-87D9-610509EF2144}" presName="dummyNode1" presStyleLbl="node1" presStyleIdx="1" presStyleCnt="3"/>
      <dgm:spPr/>
    </dgm:pt>
    <dgm:pt modelId="{D30C8BCA-8638-4EA2-BB98-88CAAE38F3B9}" type="pres">
      <dgm:prSet presAssocID="{6F7C4004-E267-4B48-87D9-610509EF2144}" presName="childNode1" presStyleLbl="bgAcc1" presStyleIdx="2" presStyleCnt="3" custScaleY="242784" custLinFactNeighborX="4367" custLinFactNeighborY="-1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B93A7-43E7-44B9-9699-F7521C0BFEC0}" type="pres">
      <dgm:prSet presAssocID="{6F7C4004-E267-4B48-87D9-610509EF214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982F5-1DDB-4D28-A64A-55625D51245F}" type="pres">
      <dgm:prSet presAssocID="{6F7C4004-E267-4B48-87D9-610509EF2144}" presName="parentNode1" presStyleLbl="node1" presStyleIdx="2" presStyleCnt="3" custLinFactY="47116" custLinFactNeighborX="11734" custLinFactNeighborY="100000">
        <dgm:presLayoutVars>
          <dgm:chMax val="1"/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EB41ED4A-48FE-440F-8223-0107F55E3A9B}" type="pres">
      <dgm:prSet presAssocID="{6F7C4004-E267-4B48-87D9-610509EF2144}" presName="connSite1" presStyleCnt="0"/>
      <dgm:spPr/>
    </dgm:pt>
  </dgm:ptLst>
  <dgm:cxnLst>
    <dgm:cxn modelId="{EDA4D0F8-B000-45F0-89AD-57724B7EDF21}" type="presOf" srcId="{605399BA-C143-471F-AF68-49CA978D475A}" destId="{69B01B3D-874A-4203-BAA7-5E81326015C8}" srcOrd="1" destOrd="2" presId="urn:microsoft.com/office/officeart/2005/8/layout/hProcess4"/>
    <dgm:cxn modelId="{583B979D-AB27-44C8-8720-CD74BD82ED87}" srcId="{1D229E97-89B2-41FB-8546-290C8EE44C58}" destId="{67B7EC74-90DA-4282-AAB1-619CDC936751}" srcOrd="0" destOrd="0" parTransId="{4C8431BA-BBC7-4BA0-BFF7-D1BCFB09FAA3}" sibTransId="{4A34A3B2-2AE0-4F68-95D9-39A251E44660}"/>
    <dgm:cxn modelId="{423E648B-982E-4B09-9DD4-FB31AB7D341F}" type="presOf" srcId="{E616E30A-3E3F-4F4A-8C0C-8E8F3C44EA49}" destId="{503E3F6C-8733-43E1-A87E-3AA075FD9BBC}" srcOrd="0" destOrd="0" presId="urn:microsoft.com/office/officeart/2005/8/layout/hProcess4"/>
    <dgm:cxn modelId="{1A9A0C4C-9E97-434D-8DA4-2880AD57DDCE}" type="presOf" srcId="{FE97CE20-BCE6-4ECB-A4C9-3A1334DC9217}" destId="{E68370B5-AD3F-4459-94BE-BFEB71760271}" srcOrd="0" destOrd="1" presId="urn:microsoft.com/office/officeart/2005/8/layout/hProcess4"/>
    <dgm:cxn modelId="{9354A2F0-ED88-4696-89A3-103E1E1DB620}" srcId="{6F7C4004-E267-4B48-87D9-610509EF2144}" destId="{76BFC591-0D03-4842-8166-43DDB439A03D}" srcOrd="1" destOrd="0" parTransId="{C42430F3-823F-4FD1-A85E-6B8B23A40D70}" sibTransId="{D2367AE5-09C5-47CD-99F2-1ACA6095F445}"/>
    <dgm:cxn modelId="{D1C113D2-9D35-4713-AF50-AF2C089D70A9}" type="presOf" srcId="{B3B51A3F-AE42-4CDD-909B-56F4B30271AD}" destId="{5F0138C9-FE75-4A7A-B061-8AB124C231A2}" srcOrd="0" destOrd="0" presId="urn:microsoft.com/office/officeart/2005/8/layout/hProcess4"/>
    <dgm:cxn modelId="{21E46646-5A53-4857-90F4-DF5F170E930D}" type="presOf" srcId="{890A5DBC-BA4D-4AA0-82F9-F0BB773FD78E}" destId="{B82B93A7-43E7-44B9-9699-F7521C0BFEC0}" srcOrd="1" destOrd="0" presId="urn:microsoft.com/office/officeart/2005/8/layout/hProcess4"/>
    <dgm:cxn modelId="{99750A1A-5284-42C3-9871-860BBA3CE4D2}" type="presOf" srcId="{18EDC9E0-4AAD-4CE7-A81B-CF85E48E6F09}" destId="{7D20C329-4513-4A56-9C64-185184F5690E}" srcOrd="0" destOrd="0" presId="urn:microsoft.com/office/officeart/2005/8/layout/hProcess4"/>
    <dgm:cxn modelId="{0AE3C707-9236-4ACF-A563-83C12900C8E3}" srcId="{24E4CA63-5CAC-4D92-B466-45EF098D08B1}" destId="{B3B51A3F-AE42-4CDD-909B-56F4B30271AD}" srcOrd="0" destOrd="0" parTransId="{1F7F3522-7B7F-4160-97C6-553CAE7E8C2C}" sibTransId="{41C650C5-9A14-4897-AE75-6824EEFA4B3B}"/>
    <dgm:cxn modelId="{576E35B6-D725-4662-B130-CF4EDC294F63}" type="presOf" srcId="{890A5DBC-BA4D-4AA0-82F9-F0BB773FD78E}" destId="{D30C8BCA-8638-4EA2-BB98-88CAAE38F3B9}" srcOrd="0" destOrd="0" presId="urn:microsoft.com/office/officeart/2005/8/layout/hProcess4"/>
    <dgm:cxn modelId="{B505CE71-7A55-4C54-8EEC-F6F1945CF5BA}" type="presOf" srcId="{BAE5BCE2-9339-4A34-95AC-C917B3471C4F}" destId="{D908902A-7121-408B-A2E0-D7409CA407DE}" srcOrd="0" destOrd="0" presId="urn:microsoft.com/office/officeart/2005/8/layout/hProcess4"/>
    <dgm:cxn modelId="{5A1C7894-D3DB-488A-9D3C-30401B31C460}" type="presOf" srcId="{67B7EC74-90DA-4282-AAB1-619CDC936751}" destId="{E68370B5-AD3F-4459-94BE-BFEB71760271}" srcOrd="0" destOrd="0" presId="urn:microsoft.com/office/officeart/2005/8/layout/hProcess4"/>
    <dgm:cxn modelId="{EAA7A79B-DA8B-46A1-87BC-2DF4587888FF}" type="presOf" srcId="{605399BA-C143-471F-AF68-49CA978D475A}" destId="{E68370B5-AD3F-4459-94BE-BFEB71760271}" srcOrd="0" destOrd="2" presId="urn:microsoft.com/office/officeart/2005/8/layout/hProcess4"/>
    <dgm:cxn modelId="{218B23FC-887A-4B1F-AB91-065A54CD816D}" type="presOf" srcId="{B3B51A3F-AE42-4CDD-909B-56F4B30271AD}" destId="{06B683EE-E6D7-460D-844D-78B1E5DAB867}" srcOrd="1" destOrd="0" presId="urn:microsoft.com/office/officeart/2005/8/layout/hProcess4"/>
    <dgm:cxn modelId="{ECF3BACC-3950-4B91-8D55-35674493D337}" srcId="{1D229E97-89B2-41FB-8546-290C8EE44C58}" destId="{605399BA-C143-471F-AF68-49CA978D475A}" srcOrd="2" destOrd="0" parTransId="{35A0AAA4-6E8C-4ED5-8716-6EB84E10A469}" sibTransId="{8B575B8C-F3C4-40E5-A398-B1BDE0DD15C3}"/>
    <dgm:cxn modelId="{36D59016-8701-4E38-803E-F74BFC5D420C}" type="presOf" srcId="{67B7EC74-90DA-4282-AAB1-619CDC936751}" destId="{69B01B3D-874A-4203-BAA7-5E81326015C8}" srcOrd="1" destOrd="0" presId="urn:microsoft.com/office/officeart/2005/8/layout/hProcess4"/>
    <dgm:cxn modelId="{C47E8533-9BB1-4EE2-B61C-5A7DD96C5602}" type="presOf" srcId="{6F7C4004-E267-4B48-87D9-610509EF2144}" destId="{C39982F5-1DDB-4D28-A64A-55625D51245F}" srcOrd="0" destOrd="0" presId="urn:microsoft.com/office/officeart/2005/8/layout/hProcess4"/>
    <dgm:cxn modelId="{5F872971-35C8-423F-B834-8FE218AEB3F7}" srcId="{1D229E97-89B2-41FB-8546-290C8EE44C58}" destId="{FE97CE20-BCE6-4ECB-A4C9-3A1334DC9217}" srcOrd="1" destOrd="0" parTransId="{8D44569B-92C1-453B-9BA9-E9FC818F1A77}" sibTransId="{6F902400-E743-497F-9C74-4C850C343EEB}"/>
    <dgm:cxn modelId="{B19B4084-C81F-4BA6-866C-A99F1528341F}" type="presOf" srcId="{76BFC591-0D03-4842-8166-43DDB439A03D}" destId="{B82B93A7-43E7-44B9-9699-F7521C0BFEC0}" srcOrd="1" destOrd="1" presId="urn:microsoft.com/office/officeart/2005/8/layout/hProcess4"/>
    <dgm:cxn modelId="{BE2C59CA-C4E5-4467-9587-D317A1447C7C}" srcId="{BAE5BCE2-9339-4A34-95AC-C917B3471C4F}" destId="{24E4CA63-5CAC-4D92-B466-45EF098D08B1}" srcOrd="0" destOrd="0" parTransId="{7D799988-1B91-4653-8ED7-4CE0A3185F3D}" sibTransId="{18EDC9E0-4AAD-4CE7-A81B-CF85E48E6F09}"/>
    <dgm:cxn modelId="{3DA98988-AD4E-4DF2-BAB9-32E4DEA76845}" type="presOf" srcId="{FE97CE20-BCE6-4ECB-A4C9-3A1334DC9217}" destId="{69B01B3D-874A-4203-BAA7-5E81326015C8}" srcOrd="1" destOrd="1" presId="urn:microsoft.com/office/officeart/2005/8/layout/hProcess4"/>
    <dgm:cxn modelId="{8CDEA438-7803-4DC6-9999-2945A4D33E90}" type="presOf" srcId="{24E4CA63-5CAC-4D92-B466-45EF098D08B1}" destId="{520DE639-204B-4B92-9C59-F861D42C8BE5}" srcOrd="0" destOrd="0" presId="urn:microsoft.com/office/officeart/2005/8/layout/hProcess4"/>
    <dgm:cxn modelId="{A33CD5E3-FE38-42DA-9C7C-19ECFB48F055}" srcId="{BAE5BCE2-9339-4A34-95AC-C917B3471C4F}" destId="{6F7C4004-E267-4B48-87D9-610509EF2144}" srcOrd="2" destOrd="0" parTransId="{0378DFD1-E055-45A3-9444-E5F5C3A8FAF1}" sibTransId="{6B3C858A-DEDB-4D42-9553-06F900AF9B9E}"/>
    <dgm:cxn modelId="{2729E02E-6CC7-45DD-B460-29BF69055254}" type="presOf" srcId="{1D229E97-89B2-41FB-8546-290C8EE44C58}" destId="{D476F617-E126-42A7-9395-D5D948F884B7}" srcOrd="0" destOrd="0" presId="urn:microsoft.com/office/officeart/2005/8/layout/hProcess4"/>
    <dgm:cxn modelId="{BC46152F-0262-44CE-9351-78C4939149F7}" type="presOf" srcId="{76BFC591-0D03-4842-8166-43DDB439A03D}" destId="{D30C8BCA-8638-4EA2-BB98-88CAAE38F3B9}" srcOrd="0" destOrd="1" presId="urn:microsoft.com/office/officeart/2005/8/layout/hProcess4"/>
    <dgm:cxn modelId="{0A9EC6E3-C924-4133-A596-489D4DDF6811}" srcId="{BAE5BCE2-9339-4A34-95AC-C917B3471C4F}" destId="{1D229E97-89B2-41FB-8546-290C8EE44C58}" srcOrd="1" destOrd="0" parTransId="{11985E1B-2A14-48AD-8909-A7A32505BA94}" sibTransId="{E616E30A-3E3F-4F4A-8C0C-8E8F3C44EA49}"/>
    <dgm:cxn modelId="{8124E98B-E8E7-4185-9314-95F7B2B13308}" srcId="{6F7C4004-E267-4B48-87D9-610509EF2144}" destId="{890A5DBC-BA4D-4AA0-82F9-F0BB773FD78E}" srcOrd="0" destOrd="0" parTransId="{2150302D-30CF-412F-BBF1-2BE5A345E6F6}" sibTransId="{06F13E9D-378D-4B12-A2B2-A65E918B235C}"/>
    <dgm:cxn modelId="{45BD8CDF-358C-45C8-B7A8-110A7C07278D}" type="presParOf" srcId="{D908902A-7121-408B-A2E0-D7409CA407DE}" destId="{A6E36B56-AC3C-4D05-9DA4-5732C0396E98}" srcOrd="0" destOrd="0" presId="urn:microsoft.com/office/officeart/2005/8/layout/hProcess4"/>
    <dgm:cxn modelId="{6DA83D03-E9EF-4419-BFC0-4484008E41D1}" type="presParOf" srcId="{D908902A-7121-408B-A2E0-D7409CA407DE}" destId="{A51DA5F0-1DD0-4E22-A2DC-A2471980C427}" srcOrd="1" destOrd="0" presId="urn:microsoft.com/office/officeart/2005/8/layout/hProcess4"/>
    <dgm:cxn modelId="{640DB7BA-5808-4255-A587-1A2563EEC3D3}" type="presParOf" srcId="{D908902A-7121-408B-A2E0-D7409CA407DE}" destId="{08A2F12E-9F97-4EF7-A9A3-7F75F7627F65}" srcOrd="2" destOrd="0" presId="urn:microsoft.com/office/officeart/2005/8/layout/hProcess4"/>
    <dgm:cxn modelId="{DB32E008-888F-4E3E-801B-81EA45AFA2F6}" type="presParOf" srcId="{08A2F12E-9F97-4EF7-A9A3-7F75F7627F65}" destId="{04B21673-26C3-4562-90E3-4CC6BEAFD128}" srcOrd="0" destOrd="0" presId="urn:microsoft.com/office/officeart/2005/8/layout/hProcess4"/>
    <dgm:cxn modelId="{0D293F21-A503-4483-9313-53BF7E7D7CB2}" type="presParOf" srcId="{04B21673-26C3-4562-90E3-4CC6BEAFD128}" destId="{B7F1C16F-DFAA-4E55-B315-134A413BC5EF}" srcOrd="0" destOrd="0" presId="urn:microsoft.com/office/officeart/2005/8/layout/hProcess4"/>
    <dgm:cxn modelId="{A3FDF375-2386-42C6-BF11-5DDCB32624F2}" type="presParOf" srcId="{04B21673-26C3-4562-90E3-4CC6BEAFD128}" destId="{5F0138C9-FE75-4A7A-B061-8AB124C231A2}" srcOrd="1" destOrd="0" presId="urn:microsoft.com/office/officeart/2005/8/layout/hProcess4"/>
    <dgm:cxn modelId="{829A724F-8C03-445F-AAF2-F8ED3BE704C7}" type="presParOf" srcId="{04B21673-26C3-4562-90E3-4CC6BEAFD128}" destId="{06B683EE-E6D7-460D-844D-78B1E5DAB867}" srcOrd="2" destOrd="0" presId="urn:microsoft.com/office/officeart/2005/8/layout/hProcess4"/>
    <dgm:cxn modelId="{D8BDB527-8561-403C-8593-95F239CBD908}" type="presParOf" srcId="{04B21673-26C3-4562-90E3-4CC6BEAFD128}" destId="{520DE639-204B-4B92-9C59-F861D42C8BE5}" srcOrd="3" destOrd="0" presId="urn:microsoft.com/office/officeart/2005/8/layout/hProcess4"/>
    <dgm:cxn modelId="{84C94436-809C-43F4-928E-D2B6AA96DB76}" type="presParOf" srcId="{04B21673-26C3-4562-90E3-4CC6BEAFD128}" destId="{C2C4FA3C-B228-4B04-AC71-4C2E585B6094}" srcOrd="4" destOrd="0" presId="urn:microsoft.com/office/officeart/2005/8/layout/hProcess4"/>
    <dgm:cxn modelId="{A3FBA620-A33A-43E8-8548-0C8AAEF1A4EA}" type="presParOf" srcId="{08A2F12E-9F97-4EF7-A9A3-7F75F7627F65}" destId="{7D20C329-4513-4A56-9C64-185184F5690E}" srcOrd="1" destOrd="0" presId="urn:microsoft.com/office/officeart/2005/8/layout/hProcess4"/>
    <dgm:cxn modelId="{A1E072E9-E6C5-43D0-9E6F-A6EDFFEBAAB5}" type="presParOf" srcId="{08A2F12E-9F97-4EF7-A9A3-7F75F7627F65}" destId="{844ACD7A-141B-45CB-9D92-E6380D450667}" srcOrd="2" destOrd="0" presId="urn:microsoft.com/office/officeart/2005/8/layout/hProcess4"/>
    <dgm:cxn modelId="{78B3B3A7-51AE-4651-9379-3AB1CE17A183}" type="presParOf" srcId="{844ACD7A-141B-45CB-9D92-E6380D450667}" destId="{F086E0EE-BC8E-4A07-B3B7-D937A6917467}" srcOrd="0" destOrd="0" presId="urn:microsoft.com/office/officeart/2005/8/layout/hProcess4"/>
    <dgm:cxn modelId="{F74C862A-582F-41E8-8ABC-E6F8FFEA669D}" type="presParOf" srcId="{844ACD7A-141B-45CB-9D92-E6380D450667}" destId="{E68370B5-AD3F-4459-94BE-BFEB71760271}" srcOrd="1" destOrd="0" presId="urn:microsoft.com/office/officeart/2005/8/layout/hProcess4"/>
    <dgm:cxn modelId="{6DEF1461-2B09-47C5-8DA7-106774B7B2B6}" type="presParOf" srcId="{844ACD7A-141B-45CB-9D92-E6380D450667}" destId="{69B01B3D-874A-4203-BAA7-5E81326015C8}" srcOrd="2" destOrd="0" presId="urn:microsoft.com/office/officeart/2005/8/layout/hProcess4"/>
    <dgm:cxn modelId="{60959A6B-1156-41C5-8878-B475701F026E}" type="presParOf" srcId="{844ACD7A-141B-45CB-9D92-E6380D450667}" destId="{D476F617-E126-42A7-9395-D5D948F884B7}" srcOrd="3" destOrd="0" presId="urn:microsoft.com/office/officeart/2005/8/layout/hProcess4"/>
    <dgm:cxn modelId="{A277D126-0C88-4DB6-B153-2B00B5D55C66}" type="presParOf" srcId="{844ACD7A-141B-45CB-9D92-E6380D450667}" destId="{562033DE-82C9-4EB2-82A9-53B0496C59A0}" srcOrd="4" destOrd="0" presId="urn:microsoft.com/office/officeart/2005/8/layout/hProcess4"/>
    <dgm:cxn modelId="{950E4432-49B5-4D86-81E9-8EEE089794CF}" type="presParOf" srcId="{08A2F12E-9F97-4EF7-A9A3-7F75F7627F65}" destId="{503E3F6C-8733-43E1-A87E-3AA075FD9BBC}" srcOrd="3" destOrd="0" presId="urn:microsoft.com/office/officeart/2005/8/layout/hProcess4"/>
    <dgm:cxn modelId="{68C18E80-3019-4CCA-8754-D5C6B363FD6A}" type="presParOf" srcId="{08A2F12E-9F97-4EF7-A9A3-7F75F7627F65}" destId="{CF318B13-5B6C-4418-A41D-3550D0043737}" srcOrd="4" destOrd="0" presId="urn:microsoft.com/office/officeart/2005/8/layout/hProcess4"/>
    <dgm:cxn modelId="{52D637AA-AD70-48AD-93EB-D96D0E6E0675}" type="presParOf" srcId="{CF318B13-5B6C-4418-A41D-3550D0043737}" destId="{5D4925FF-4AC3-4B40-BEC6-64607CA820D7}" srcOrd="0" destOrd="0" presId="urn:microsoft.com/office/officeart/2005/8/layout/hProcess4"/>
    <dgm:cxn modelId="{739255A7-55DB-4BED-9ED8-D69BD9DBABEC}" type="presParOf" srcId="{CF318B13-5B6C-4418-A41D-3550D0043737}" destId="{D30C8BCA-8638-4EA2-BB98-88CAAE38F3B9}" srcOrd="1" destOrd="0" presId="urn:microsoft.com/office/officeart/2005/8/layout/hProcess4"/>
    <dgm:cxn modelId="{7CF20946-5799-4069-84EF-6FFB413C93E5}" type="presParOf" srcId="{CF318B13-5B6C-4418-A41D-3550D0043737}" destId="{B82B93A7-43E7-44B9-9699-F7521C0BFEC0}" srcOrd="2" destOrd="0" presId="urn:microsoft.com/office/officeart/2005/8/layout/hProcess4"/>
    <dgm:cxn modelId="{FB55D56E-CCCC-41A4-ABAF-C37DCE7C5BD3}" type="presParOf" srcId="{CF318B13-5B6C-4418-A41D-3550D0043737}" destId="{C39982F5-1DDB-4D28-A64A-55625D51245F}" srcOrd="3" destOrd="0" presId="urn:microsoft.com/office/officeart/2005/8/layout/hProcess4"/>
    <dgm:cxn modelId="{C24BA227-9170-4168-B151-C8FDDA76E303}" type="presParOf" srcId="{CF318B13-5B6C-4418-A41D-3550D0043737}" destId="{EB41ED4A-48FE-440F-8223-0107F55E3A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5BC16-6534-4C5A-A0D3-4E5DD4F56DD7}" type="doc">
      <dgm:prSet loTypeId="urn:microsoft.com/office/officeart/2005/8/layout/hProcess11" loCatId="process" qsTypeId="urn:microsoft.com/office/officeart/2005/8/quickstyle/simple1" qsCatId="simple" csTypeId="urn:microsoft.com/office/officeart/2005/8/colors/accent5_2" csCatId="accent5" phldr="1"/>
      <dgm:spPr/>
    </dgm:pt>
    <dgm:pt modelId="{3935A2EE-F178-4469-BC4F-D81138F5DAE7}">
      <dgm:prSet phldrT="[Текст]"/>
      <dgm:spPr/>
      <dgm:t>
        <a:bodyPr/>
        <a:lstStyle/>
        <a:p>
          <a:r>
            <a:rPr lang="ru-RU" dirty="0"/>
            <a:t>Наличие в САЕ технологичных идей и разработок. Недостаточность компетенций САЕ по коммерциализации проектов</a:t>
          </a:r>
        </a:p>
      </dgm:t>
    </dgm:pt>
    <dgm:pt modelId="{59605BAA-669D-423B-BDCB-672F28470D1B}" type="parTrans" cxnId="{F65A26C3-4BF9-43E9-9DB2-AFFBF047BACD}">
      <dgm:prSet/>
      <dgm:spPr/>
      <dgm:t>
        <a:bodyPr/>
        <a:lstStyle/>
        <a:p>
          <a:endParaRPr lang="ru-RU"/>
        </a:p>
      </dgm:t>
    </dgm:pt>
    <dgm:pt modelId="{4A166F9F-5DA1-4EBF-9FD1-244220EC2EA5}" type="sibTrans" cxnId="{F65A26C3-4BF9-43E9-9DB2-AFFBF047BACD}">
      <dgm:prSet/>
      <dgm:spPr/>
      <dgm:t>
        <a:bodyPr/>
        <a:lstStyle/>
        <a:p>
          <a:endParaRPr lang="ru-RU"/>
        </a:p>
      </dgm:t>
    </dgm:pt>
    <dgm:pt modelId="{0FC89C08-180A-4469-911C-578CBB4ADA33}">
      <dgm:prSet phldrT="[Текст]"/>
      <dgm:spPr/>
      <dgm:t>
        <a:bodyPr/>
        <a:lstStyle/>
        <a:p>
          <a:r>
            <a:rPr lang="ru-RU" dirty="0"/>
            <a:t>Расширение технологических и проектных практик в магистратуре и аспирантуре 38 УГН</a:t>
          </a:r>
        </a:p>
      </dgm:t>
    </dgm:pt>
    <dgm:pt modelId="{48A6AEBD-084F-4035-9BC7-F84DEB530A07}" type="parTrans" cxnId="{8D4C06E5-A73A-427B-9939-57D00CBD60C6}">
      <dgm:prSet/>
      <dgm:spPr/>
      <dgm:t>
        <a:bodyPr/>
        <a:lstStyle/>
        <a:p>
          <a:endParaRPr lang="ru-RU"/>
        </a:p>
      </dgm:t>
    </dgm:pt>
    <dgm:pt modelId="{5F312384-0E07-4E62-BA05-FD6BA5E183B0}" type="sibTrans" cxnId="{8D4C06E5-A73A-427B-9939-57D00CBD60C6}">
      <dgm:prSet/>
      <dgm:spPr/>
      <dgm:t>
        <a:bodyPr/>
        <a:lstStyle/>
        <a:p>
          <a:endParaRPr lang="ru-RU"/>
        </a:p>
      </dgm:t>
    </dgm:pt>
    <dgm:pt modelId="{6B305F23-8585-432D-A046-ECB871589CB8}">
      <dgm:prSet phldrT="[Текст]"/>
      <dgm:spPr/>
      <dgm:t>
        <a:bodyPr/>
        <a:lstStyle/>
        <a:p>
          <a:r>
            <a:rPr lang="ru-RU" dirty="0"/>
            <a:t>Технологический консалтинг</a:t>
          </a:r>
        </a:p>
      </dgm:t>
    </dgm:pt>
    <dgm:pt modelId="{6C9D3B5A-FBEC-4C8A-A71F-288EBBF21421}" type="parTrans" cxnId="{FCD3DE03-AECB-4CC5-A01C-80F901EEC283}">
      <dgm:prSet/>
      <dgm:spPr/>
      <dgm:t>
        <a:bodyPr/>
        <a:lstStyle/>
        <a:p>
          <a:endParaRPr lang="ru-RU"/>
        </a:p>
      </dgm:t>
    </dgm:pt>
    <dgm:pt modelId="{344A6D7E-D9A5-47C0-9BC9-C7FCD5E3C448}" type="sibTrans" cxnId="{FCD3DE03-AECB-4CC5-A01C-80F901EEC283}">
      <dgm:prSet/>
      <dgm:spPr/>
      <dgm:t>
        <a:bodyPr/>
        <a:lstStyle/>
        <a:p>
          <a:endParaRPr lang="ru-RU"/>
        </a:p>
      </dgm:t>
    </dgm:pt>
    <dgm:pt modelId="{DA826DEB-7AD8-4913-B6B4-147B2C1B4EDE}" type="pres">
      <dgm:prSet presAssocID="{CC05BC16-6534-4C5A-A0D3-4E5DD4F56DD7}" presName="Name0" presStyleCnt="0">
        <dgm:presLayoutVars>
          <dgm:dir/>
          <dgm:resizeHandles val="exact"/>
        </dgm:presLayoutVars>
      </dgm:prSet>
      <dgm:spPr/>
    </dgm:pt>
    <dgm:pt modelId="{5C43651A-44AF-4234-AC6E-A3855ED1FF8E}" type="pres">
      <dgm:prSet presAssocID="{CC05BC16-6534-4C5A-A0D3-4E5DD4F56DD7}" presName="arrow" presStyleLbl="bgShp" presStyleIdx="0" presStyleCnt="1"/>
      <dgm:spPr/>
    </dgm:pt>
    <dgm:pt modelId="{23E4DBF5-8A31-467C-9D51-26320D514226}" type="pres">
      <dgm:prSet presAssocID="{CC05BC16-6534-4C5A-A0D3-4E5DD4F56DD7}" presName="points" presStyleCnt="0"/>
      <dgm:spPr/>
    </dgm:pt>
    <dgm:pt modelId="{36724937-6BEA-4491-84FC-2144E625A6F4}" type="pres">
      <dgm:prSet presAssocID="{3935A2EE-F178-4469-BC4F-D81138F5DAE7}" presName="compositeA" presStyleCnt="0"/>
      <dgm:spPr/>
    </dgm:pt>
    <dgm:pt modelId="{F27E3E74-CD2F-49CC-A520-62064B00E307}" type="pres">
      <dgm:prSet presAssocID="{3935A2EE-F178-4469-BC4F-D81138F5DAE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E2955-61A2-49A9-8F32-A2A1FD497FE9}" type="pres">
      <dgm:prSet presAssocID="{3935A2EE-F178-4469-BC4F-D81138F5DAE7}" presName="circleA" presStyleLbl="node1" presStyleIdx="0" presStyleCnt="3"/>
      <dgm:spPr/>
    </dgm:pt>
    <dgm:pt modelId="{6551AF32-D5EB-43BE-B53F-6D5108E63A22}" type="pres">
      <dgm:prSet presAssocID="{3935A2EE-F178-4469-BC4F-D81138F5DAE7}" presName="spaceA" presStyleCnt="0"/>
      <dgm:spPr/>
    </dgm:pt>
    <dgm:pt modelId="{464238F2-C01F-4762-9883-E7654E1CEB4C}" type="pres">
      <dgm:prSet presAssocID="{4A166F9F-5DA1-4EBF-9FD1-244220EC2EA5}" presName="space" presStyleCnt="0"/>
      <dgm:spPr/>
    </dgm:pt>
    <dgm:pt modelId="{A197E62C-2452-4892-9AB6-455A99F8449C}" type="pres">
      <dgm:prSet presAssocID="{0FC89C08-180A-4469-911C-578CBB4ADA33}" presName="compositeB" presStyleCnt="0"/>
      <dgm:spPr/>
    </dgm:pt>
    <dgm:pt modelId="{634B051C-18FF-455C-8EAF-D52A99BF30E1}" type="pres">
      <dgm:prSet presAssocID="{0FC89C08-180A-4469-911C-578CBB4ADA3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E4AB1-0ACE-4B72-B6C0-116B0A865EC4}" type="pres">
      <dgm:prSet presAssocID="{0FC89C08-180A-4469-911C-578CBB4ADA33}" presName="circleB" presStyleLbl="node1" presStyleIdx="1" presStyleCnt="3"/>
      <dgm:spPr/>
    </dgm:pt>
    <dgm:pt modelId="{3071F826-1854-4310-AD7B-AE8F86C3EB68}" type="pres">
      <dgm:prSet presAssocID="{0FC89C08-180A-4469-911C-578CBB4ADA33}" presName="spaceB" presStyleCnt="0"/>
      <dgm:spPr/>
    </dgm:pt>
    <dgm:pt modelId="{D17640EC-E180-4276-9D1A-A1ABD3A73AE9}" type="pres">
      <dgm:prSet presAssocID="{5F312384-0E07-4E62-BA05-FD6BA5E183B0}" presName="space" presStyleCnt="0"/>
      <dgm:spPr/>
    </dgm:pt>
    <dgm:pt modelId="{2C6BA5E6-92EE-412B-8425-25236A88B59D}" type="pres">
      <dgm:prSet presAssocID="{6B305F23-8585-432D-A046-ECB871589CB8}" presName="compositeA" presStyleCnt="0"/>
      <dgm:spPr/>
    </dgm:pt>
    <dgm:pt modelId="{D3E9713F-EA08-4122-868C-BCF271D2A736}" type="pres">
      <dgm:prSet presAssocID="{6B305F23-8585-432D-A046-ECB871589CB8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2A225-6ACC-4961-9D1A-CB42EEDD88AF}" type="pres">
      <dgm:prSet presAssocID="{6B305F23-8585-432D-A046-ECB871589CB8}" presName="circleA" presStyleLbl="node1" presStyleIdx="2" presStyleCnt="3"/>
      <dgm:spPr/>
    </dgm:pt>
    <dgm:pt modelId="{BB1FCB0F-AA43-4086-8153-C5A264FC2261}" type="pres">
      <dgm:prSet presAssocID="{6B305F23-8585-432D-A046-ECB871589CB8}" presName="spaceA" presStyleCnt="0"/>
      <dgm:spPr/>
    </dgm:pt>
  </dgm:ptLst>
  <dgm:cxnLst>
    <dgm:cxn modelId="{A209F0F5-15F1-460D-AB28-7D5650699543}" type="presOf" srcId="{0FC89C08-180A-4469-911C-578CBB4ADA33}" destId="{634B051C-18FF-455C-8EAF-D52A99BF30E1}" srcOrd="0" destOrd="0" presId="urn:microsoft.com/office/officeart/2005/8/layout/hProcess11"/>
    <dgm:cxn modelId="{F65A26C3-4BF9-43E9-9DB2-AFFBF047BACD}" srcId="{CC05BC16-6534-4C5A-A0D3-4E5DD4F56DD7}" destId="{3935A2EE-F178-4469-BC4F-D81138F5DAE7}" srcOrd="0" destOrd="0" parTransId="{59605BAA-669D-423B-BDCB-672F28470D1B}" sibTransId="{4A166F9F-5DA1-4EBF-9FD1-244220EC2EA5}"/>
    <dgm:cxn modelId="{51913D4E-1C14-485F-9B7A-8CC931CDE84B}" type="presOf" srcId="{CC05BC16-6534-4C5A-A0D3-4E5DD4F56DD7}" destId="{DA826DEB-7AD8-4913-B6B4-147B2C1B4EDE}" srcOrd="0" destOrd="0" presId="urn:microsoft.com/office/officeart/2005/8/layout/hProcess11"/>
    <dgm:cxn modelId="{FCD3DE03-AECB-4CC5-A01C-80F901EEC283}" srcId="{CC05BC16-6534-4C5A-A0D3-4E5DD4F56DD7}" destId="{6B305F23-8585-432D-A046-ECB871589CB8}" srcOrd="2" destOrd="0" parTransId="{6C9D3B5A-FBEC-4C8A-A71F-288EBBF21421}" sibTransId="{344A6D7E-D9A5-47C0-9BC9-C7FCD5E3C448}"/>
    <dgm:cxn modelId="{AF9DBF12-0535-44F1-A03B-2630B7D0E915}" type="presOf" srcId="{3935A2EE-F178-4469-BC4F-D81138F5DAE7}" destId="{F27E3E74-CD2F-49CC-A520-62064B00E307}" srcOrd="0" destOrd="0" presId="urn:microsoft.com/office/officeart/2005/8/layout/hProcess11"/>
    <dgm:cxn modelId="{32E3BBC7-05E7-4B36-8BBD-FC639AC0B643}" type="presOf" srcId="{6B305F23-8585-432D-A046-ECB871589CB8}" destId="{D3E9713F-EA08-4122-868C-BCF271D2A736}" srcOrd="0" destOrd="0" presId="urn:microsoft.com/office/officeart/2005/8/layout/hProcess11"/>
    <dgm:cxn modelId="{8D4C06E5-A73A-427B-9939-57D00CBD60C6}" srcId="{CC05BC16-6534-4C5A-A0D3-4E5DD4F56DD7}" destId="{0FC89C08-180A-4469-911C-578CBB4ADA33}" srcOrd="1" destOrd="0" parTransId="{48A6AEBD-084F-4035-9BC7-F84DEB530A07}" sibTransId="{5F312384-0E07-4E62-BA05-FD6BA5E183B0}"/>
    <dgm:cxn modelId="{0E0449C0-F0DE-4D0F-9552-4191E6230CED}" type="presParOf" srcId="{DA826DEB-7AD8-4913-B6B4-147B2C1B4EDE}" destId="{5C43651A-44AF-4234-AC6E-A3855ED1FF8E}" srcOrd="0" destOrd="0" presId="urn:microsoft.com/office/officeart/2005/8/layout/hProcess11"/>
    <dgm:cxn modelId="{1C0425B2-01FA-40EE-BAE5-F1DF893633E5}" type="presParOf" srcId="{DA826DEB-7AD8-4913-B6B4-147B2C1B4EDE}" destId="{23E4DBF5-8A31-467C-9D51-26320D514226}" srcOrd="1" destOrd="0" presId="urn:microsoft.com/office/officeart/2005/8/layout/hProcess11"/>
    <dgm:cxn modelId="{3A1B076C-9EF4-4C6F-81B4-5CD785893A06}" type="presParOf" srcId="{23E4DBF5-8A31-467C-9D51-26320D514226}" destId="{36724937-6BEA-4491-84FC-2144E625A6F4}" srcOrd="0" destOrd="0" presId="urn:microsoft.com/office/officeart/2005/8/layout/hProcess11"/>
    <dgm:cxn modelId="{75B5C20C-DD18-436E-8D13-87CEA640C908}" type="presParOf" srcId="{36724937-6BEA-4491-84FC-2144E625A6F4}" destId="{F27E3E74-CD2F-49CC-A520-62064B00E307}" srcOrd="0" destOrd="0" presId="urn:microsoft.com/office/officeart/2005/8/layout/hProcess11"/>
    <dgm:cxn modelId="{35A3F373-21DD-433C-8115-D96E6B3319F3}" type="presParOf" srcId="{36724937-6BEA-4491-84FC-2144E625A6F4}" destId="{F08E2955-61A2-49A9-8F32-A2A1FD497FE9}" srcOrd="1" destOrd="0" presId="urn:microsoft.com/office/officeart/2005/8/layout/hProcess11"/>
    <dgm:cxn modelId="{7284989B-146E-4431-9B6B-BF6011485DAC}" type="presParOf" srcId="{36724937-6BEA-4491-84FC-2144E625A6F4}" destId="{6551AF32-D5EB-43BE-B53F-6D5108E63A22}" srcOrd="2" destOrd="0" presId="urn:microsoft.com/office/officeart/2005/8/layout/hProcess11"/>
    <dgm:cxn modelId="{4CCB1E30-5719-4F8A-90EC-4B6B31D61477}" type="presParOf" srcId="{23E4DBF5-8A31-467C-9D51-26320D514226}" destId="{464238F2-C01F-4762-9883-E7654E1CEB4C}" srcOrd="1" destOrd="0" presId="urn:microsoft.com/office/officeart/2005/8/layout/hProcess11"/>
    <dgm:cxn modelId="{E3CB6398-53C0-47C1-B335-D95388133A6D}" type="presParOf" srcId="{23E4DBF5-8A31-467C-9D51-26320D514226}" destId="{A197E62C-2452-4892-9AB6-455A99F8449C}" srcOrd="2" destOrd="0" presId="urn:microsoft.com/office/officeart/2005/8/layout/hProcess11"/>
    <dgm:cxn modelId="{ED618EDE-42AC-497B-9CC4-A46852CB5CB8}" type="presParOf" srcId="{A197E62C-2452-4892-9AB6-455A99F8449C}" destId="{634B051C-18FF-455C-8EAF-D52A99BF30E1}" srcOrd="0" destOrd="0" presId="urn:microsoft.com/office/officeart/2005/8/layout/hProcess11"/>
    <dgm:cxn modelId="{DD81647E-BED2-4CE9-BECB-47AE9F676DA0}" type="presParOf" srcId="{A197E62C-2452-4892-9AB6-455A99F8449C}" destId="{BA7E4AB1-0ACE-4B72-B6C0-116B0A865EC4}" srcOrd="1" destOrd="0" presId="urn:microsoft.com/office/officeart/2005/8/layout/hProcess11"/>
    <dgm:cxn modelId="{A9567910-B716-4284-BE7E-B34DD6451BBF}" type="presParOf" srcId="{A197E62C-2452-4892-9AB6-455A99F8449C}" destId="{3071F826-1854-4310-AD7B-AE8F86C3EB68}" srcOrd="2" destOrd="0" presId="urn:microsoft.com/office/officeart/2005/8/layout/hProcess11"/>
    <dgm:cxn modelId="{F163ED48-071F-42A9-B819-099BDADC3D7C}" type="presParOf" srcId="{23E4DBF5-8A31-467C-9D51-26320D514226}" destId="{D17640EC-E180-4276-9D1A-A1ABD3A73AE9}" srcOrd="3" destOrd="0" presId="urn:microsoft.com/office/officeart/2005/8/layout/hProcess11"/>
    <dgm:cxn modelId="{B6023E70-D938-4D00-B0F3-125D6FB8C71E}" type="presParOf" srcId="{23E4DBF5-8A31-467C-9D51-26320D514226}" destId="{2C6BA5E6-92EE-412B-8425-25236A88B59D}" srcOrd="4" destOrd="0" presId="urn:microsoft.com/office/officeart/2005/8/layout/hProcess11"/>
    <dgm:cxn modelId="{360D4809-9FB7-4CEF-8329-934AD12A3681}" type="presParOf" srcId="{2C6BA5E6-92EE-412B-8425-25236A88B59D}" destId="{D3E9713F-EA08-4122-868C-BCF271D2A736}" srcOrd="0" destOrd="0" presId="urn:microsoft.com/office/officeart/2005/8/layout/hProcess11"/>
    <dgm:cxn modelId="{18EE7601-239B-4151-9A5F-E56670E34C81}" type="presParOf" srcId="{2C6BA5E6-92EE-412B-8425-25236A88B59D}" destId="{0E02A225-6ACC-4961-9D1A-CB42EEDD88AF}" srcOrd="1" destOrd="0" presId="urn:microsoft.com/office/officeart/2005/8/layout/hProcess11"/>
    <dgm:cxn modelId="{B01B80AC-6C6A-46B1-86D3-90D40AB8A192}" type="presParOf" srcId="{2C6BA5E6-92EE-412B-8425-25236A88B59D}" destId="{BB1FCB0F-AA43-4086-8153-C5A264FC226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88ACE-E86D-4818-9148-794CD41A66DC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46A90B0-7671-4E5E-BD25-C29FEAB57392}">
      <dgm:prSet phldrT="[Текст]"/>
      <dgm:spPr/>
      <dgm:t>
        <a:bodyPr/>
        <a:lstStyle/>
        <a:p>
          <a:r>
            <a:rPr lang="ru-RU" dirty="0"/>
            <a:t>Формирование бизнес-идей и их отбор</a:t>
          </a:r>
        </a:p>
      </dgm:t>
    </dgm:pt>
    <dgm:pt modelId="{52FF40F6-60DE-46B8-A19A-39774131AF94}" type="parTrans" cxnId="{F41344C4-44A4-40A8-BDBF-CAA433F9CCD0}">
      <dgm:prSet/>
      <dgm:spPr/>
      <dgm:t>
        <a:bodyPr/>
        <a:lstStyle/>
        <a:p>
          <a:endParaRPr lang="ru-RU"/>
        </a:p>
      </dgm:t>
    </dgm:pt>
    <dgm:pt modelId="{237D0544-187C-4F6F-B3E2-47D81DBD9211}" type="sibTrans" cxnId="{F41344C4-44A4-40A8-BDBF-CAA433F9CCD0}">
      <dgm:prSet/>
      <dgm:spPr/>
      <dgm:t>
        <a:bodyPr/>
        <a:lstStyle/>
        <a:p>
          <a:endParaRPr lang="ru-RU"/>
        </a:p>
      </dgm:t>
    </dgm:pt>
    <dgm:pt modelId="{CDFD9480-0004-4AF6-BC93-6A8222A0B426}">
      <dgm:prSet phldrT="[Текст]"/>
      <dgm:spPr/>
      <dgm:t>
        <a:bodyPr/>
        <a:lstStyle/>
        <a:p>
          <a:r>
            <a:rPr lang="ru-RU" dirty="0"/>
            <a:t>Монетизация интерактивной бизнес-модели</a:t>
          </a:r>
        </a:p>
      </dgm:t>
    </dgm:pt>
    <dgm:pt modelId="{AD4BD7A5-6CF0-4DD1-AEEF-CC351349FAD6}" type="parTrans" cxnId="{D5C2BC44-048D-4C85-A947-7F4248606ED3}">
      <dgm:prSet/>
      <dgm:spPr/>
      <dgm:t>
        <a:bodyPr/>
        <a:lstStyle/>
        <a:p>
          <a:endParaRPr lang="ru-RU"/>
        </a:p>
      </dgm:t>
    </dgm:pt>
    <dgm:pt modelId="{BDFF1750-320C-49B2-90BD-B5B62224CB14}" type="sibTrans" cxnId="{D5C2BC44-048D-4C85-A947-7F4248606ED3}">
      <dgm:prSet/>
      <dgm:spPr/>
      <dgm:t>
        <a:bodyPr/>
        <a:lstStyle/>
        <a:p>
          <a:endParaRPr lang="ru-RU"/>
        </a:p>
      </dgm:t>
    </dgm:pt>
    <dgm:pt modelId="{4D5E9B42-BEF7-4CBB-ADD4-9BCF03527EA6}">
      <dgm:prSet phldrT="[Текст]"/>
      <dgm:spPr/>
      <dgm:t>
        <a:bodyPr/>
        <a:lstStyle/>
        <a:p>
          <a:r>
            <a:rPr lang="ru-RU" dirty="0"/>
            <a:t>Фонды. Питч для инвесторов</a:t>
          </a:r>
        </a:p>
      </dgm:t>
    </dgm:pt>
    <dgm:pt modelId="{698EB08C-70EC-4E45-8858-E4DA3F0BFDE6}" type="parTrans" cxnId="{8CA32812-B249-41EE-AD16-1B824FE48D4E}">
      <dgm:prSet/>
      <dgm:spPr/>
      <dgm:t>
        <a:bodyPr/>
        <a:lstStyle/>
        <a:p>
          <a:endParaRPr lang="ru-RU"/>
        </a:p>
      </dgm:t>
    </dgm:pt>
    <dgm:pt modelId="{F1F516B2-5CA7-4BE2-8561-B11D38187372}" type="sibTrans" cxnId="{8CA32812-B249-41EE-AD16-1B824FE48D4E}">
      <dgm:prSet/>
      <dgm:spPr/>
      <dgm:t>
        <a:bodyPr/>
        <a:lstStyle/>
        <a:p>
          <a:endParaRPr lang="ru-RU"/>
        </a:p>
      </dgm:t>
    </dgm:pt>
    <dgm:pt modelId="{3BB0A255-EFA1-438D-87FF-6CE990FED6E6}">
      <dgm:prSet/>
      <dgm:spPr/>
      <dgm:t>
        <a:bodyPr/>
        <a:lstStyle/>
        <a:p>
          <a:r>
            <a:rPr lang="ru-RU" dirty="0"/>
            <a:t>Метрики </a:t>
          </a:r>
          <a:r>
            <a:rPr lang="ru-RU" dirty="0" err="1"/>
            <a:t>стартапа</a:t>
          </a:r>
          <a:endParaRPr lang="ru-RU" dirty="0"/>
        </a:p>
      </dgm:t>
    </dgm:pt>
    <dgm:pt modelId="{C242C6C6-C058-4DA9-A38A-CC5DCCEBBFA4}" type="parTrans" cxnId="{C2F0BC37-279D-4EB6-9CFB-CA79175C3E02}">
      <dgm:prSet/>
      <dgm:spPr/>
      <dgm:t>
        <a:bodyPr/>
        <a:lstStyle/>
        <a:p>
          <a:endParaRPr lang="ru-RU"/>
        </a:p>
      </dgm:t>
    </dgm:pt>
    <dgm:pt modelId="{5B7E18FD-9BE0-44E7-992B-9B7ECB7C76C7}" type="sibTrans" cxnId="{C2F0BC37-279D-4EB6-9CFB-CA79175C3E02}">
      <dgm:prSet/>
      <dgm:spPr/>
      <dgm:t>
        <a:bodyPr/>
        <a:lstStyle/>
        <a:p>
          <a:endParaRPr lang="ru-RU"/>
        </a:p>
      </dgm:t>
    </dgm:pt>
    <dgm:pt modelId="{27596920-CCBD-48FD-A127-DCFA76FB2789}">
      <dgm:prSet/>
      <dgm:spPr/>
      <dgm:t>
        <a:bodyPr/>
        <a:lstStyle/>
        <a:p>
          <a:r>
            <a:rPr lang="ru-RU" dirty="0"/>
            <a:t>Продвижение в Интернет</a:t>
          </a:r>
        </a:p>
      </dgm:t>
    </dgm:pt>
    <dgm:pt modelId="{39A33528-CDE5-4CA7-9FD3-3CC775CC0D3F}" type="parTrans" cxnId="{4E18D95F-C798-49C9-9527-03DE6C77E74B}">
      <dgm:prSet/>
      <dgm:spPr/>
      <dgm:t>
        <a:bodyPr/>
        <a:lstStyle/>
        <a:p>
          <a:endParaRPr lang="ru-RU"/>
        </a:p>
      </dgm:t>
    </dgm:pt>
    <dgm:pt modelId="{302C49B8-E8A2-4833-A799-E60002978C46}" type="sibTrans" cxnId="{4E18D95F-C798-49C9-9527-03DE6C77E74B}">
      <dgm:prSet/>
      <dgm:spPr/>
      <dgm:t>
        <a:bodyPr/>
        <a:lstStyle/>
        <a:p>
          <a:endParaRPr lang="ru-RU"/>
        </a:p>
      </dgm:t>
    </dgm:pt>
    <dgm:pt modelId="{DBE98BDA-BC3B-40A9-A8BF-CDE9F1AFC4F3}" type="pres">
      <dgm:prSet presAssocID="{A4A88ACE-E86D-4818-9148-794CD41A66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93F13-165E-4882-9675-5B7FB3D79667}" type="pres">
      <dgm:prSet presAssocID="{146A90B0-7671-4E5E-BD25-C29FEAB57392}" presName="parentLin" presStyleCnt="0"/>
      <dgm:spPr/>
    </dgm:pt>
    <dgm:pt modelId="{8802DC3E-E3CE-4448-97A1-3EE2678807A5}" type="pres">
      <dgm:prSet presAssocID="{146A90B0-7671-4E5E-BD25-C29FEAB5739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B0E53B2-DC88-4CD8-BD85-D0A69BE79B64}" type="pres">
      <dgm:prSet presAssocID="{146A90B0-7671-4E5E-BD25-C29FEAB57392}" presName="parentText" presStyleLbl="node1" presStyleIdx="0" presStyleCnt="5" custScaleY="153964" custLinFactNeighborX="24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CEAB6-3FAE-449A-AF13-09EBCFA19B65}" type="pres">
      <dgm:prSet presAssocID="{146A90B0-7671-4E5E-BD25-C29FEAB57392}" presName="negativeSpace" presStyleCnt="0"/>
      <dgm:spPr/>
    </dgm:pt>
    <dgm:pt modelId="{BCF0D070-CE97-462A-8812-FAB1FAE57A72}" type="pres">
      <dgm:prSet presAssocID="{146A90B0-7671-4E5E-BD25-C29FEAB57392}" presName="childText" presStyleLbl="conFgAcc1" presStyleIdx="0" presStyleCnt="5">
        <dgm:presLayoutVars>
          <dgm:bulletEnabled val="1"/>
        </dgm:presLayoutVars>
      </dgm:prSet>
      <dgm:spPr/>
    </dgm:pt>
    <dgm:pt modelId="{AD605A5A-1610-4537-B65E-E0E473924B62}" type="pres">
      <dgm:prSet presAssocID="{237D0544-187C-4F6F-B3E2-47D81DBD9211}" presName="spaceBetweenRectangles" presStyleCnt="0"/>
      <dgm:spPr/>
    </dgm:pt>
    <dgm:pt modelId="{43B95290-708D-4FB7-9030-CFCC58E04C5C}" type="pres">
      <dgm:prSet presAssocID="{CDFD9480-0004-4AF6-BC93-6A8222A0B426}" presName="parentLin" presStyleCnt="0"/>
      <dgm:spPr/>
    </dgm:pt>
    <dgm:pt modelId="{EC1C16A6-6D4A-48C7-85B7-0F0296D604CA}" type="pres">
      <dgm:prSet presAssocID="{CDFD9480-0004-4AF6-BC93-6A8222A0B42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C531717-81E7-412C-A0F4-9459E0886468}" type="pres">
      <dgm:prSet presAssocID="{CDFD9480-0004-4AF6-BC93-6A8222A0B426}" presName="parentText" presStyleLbl="node1" presStyleIdx="1" presStyleCnt="5" custScaleY="110037" custLinFactNeighborX="24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5DB06-0A23-4915-8D4C-B35ECC26D308}" type="pres">
      <dgm:prSet presAssocID="{CDFD9480-0004-4AF6-BC93-6A8222A0B426}" presName="negativeSpace" presStyleCnt="0"/>
      <dgm:spPr/>
    </dgm:pt>
    <dgm:pt modelId="{23F5BD65-04A3-490C-8C64-D99C23A9EED4}" type="pres">
      <dgm:prSet presAssocID="{CDFD9480-0004-4AF6-BC93-6A8222A0B426}" presName="childText" presStyleLbl="conFgAcc1" presStyleIdx="1" presStyleCnt="5">
        <dgm:presLayoutVars>
          <dgm:bulletEnabled val="1"/>
        </dgm:presLayoutVars>
      </dgm:prSet>
      <dgm:spPr/>
    </dgm:pt>
    <dgm:pt modelId="{536B6B3D-6D05-4DAA-B5C3-D7B13D0F61AB}" type="pres">
      <dgm:prSet presAssocID="{BDFF1750-320C-49B2-90BD-B5B62224CB14}" presName="spaceBetweenRectangles" presStyleCnt="0"/>
      <dgm:spPr/>
    </dgm:pt>
    <dgm:pt modelId="{DB2251EC-686F-4EFC-92E1-81D429E87B59}" type="pres">
      <dgm:prSet presAssocID="{3BB0A255-EFA1-438D-87FF-6CE990FED6E6}" presName="parentLin" presStyleCnt="0"/>
      <dgm:spPr/>
    </dgm:pt>
    <dgm:pt modelId="{27B0D47C-4A9C-4F9B-8528-6C6987519862}" type="pres">
      <dgm:prSet presAssocID="{3BB0A255-EFA1-438D-87FF-6CE990FED6E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AFBCBE1-DF08-4CEF-BECA-FEC2E06785D7}" type="pres">
      <dgm:prSet presAssocID="{3BB0A255-EFA1-438D-87FF-6CE990FED6E6}" presName="parentText" presStyleLbl="node1" presStyleIdx="2" presStyleCnt="5" custScaleY="126131" custLinFactNeighborX="24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0C298-51B3-4981-BB38-2DC3BEB924E7}" type="pres">
      <dgm:prSet presAssocID="{3BB0A255-EFA1-438D-87FF-6CE990FED6E6}" presName="negativeSpace" presStyleCnt="0"/>
      <dgm:spPr/>
    </dgm:pt>
    <dgm:pt modelId="{98900F7F-088C-45C5-BF0E-B858924E81D9}" type="pres">
      <dgm:prSet presAssocID="{3BB0A255-EFA1-438D-87FF-6CE990FED6E6}" presName="childText" presStyleLbl="conFgAcc1" presStyleIdx="2" presStyleCnt="5">
        <dgm:presLayoutVars>
          <dgm:bulletEnabled val="1"/>
        </dgm:presLayoutVars>
      </dgm:prSet>
      <dgm:spPr/>
    </dgm:pt>
    <dgm:pt modelId="{7A161AD6-542F-47A2-8966-3AC882CFAFA9}" type="pres">
      <dgm:prSet presAssocID="{5B7E18FD-9BE0-44E7-992B-9B7ECB7C76C7}" presName="spaceBetweenRectangles" presStyleCnt="0"/>
      <dgm:spPr/>
    </dgm:pt>
    <dgm:pt modelId="{4A662AA4-2F4A-4430-8D6B-C983210CDC84}" type="pres">
      <dgm:prSet presAssocID="{27596920-CCBD-48FD-A127-DCFA76FB2789}" presName="parentLin" presStyleCnt="0"/>
      <dgm:spPr/>
    </dgm:pt>
    <dgm:pt modelId="{0023CF50-E140-4F5B-BE99-B5AC692C4A8F}" type="pres">
      <dgm:prSet presAssocID="{27596920-CCBD-48FD-A127-DCFA76FB278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3712A6E-8F93-4ADD-8C97-74A626D9831A}" type="pres">
      <dgm:prSet presAssocID="{27596920-CCBD-48FD-A127-DCFA76FB2789}" presName="parentText" presStyleLbl="node1" presStyleIdx="3" presStyleCnt="5" custScaleY="133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62FB9-12C4-4F97-9A3C-02CBF8523732}" type="pres">
      <dgm:prSet presAssocID="{27596920-CCBD-48FD-A127-DCFA76FB2789}" presName="negativeSpace" presStyleCnt="0"/>
      <dgm:spPr/>
    </dgm:pt>
    <dgm:pt modelId="{4314D60E-BDD8-4718-8E87-D58DA82D8C79}" type="pres">
      <dgm:prSet presAssocID="{27596920-CCBD-48FD-A127-DCFA76FB2789}" presName="childText" presStyleLbl="conFgAcc1" presStyleIdx="3" presStyleCnt="5">
        <dgm:presLayoutVars>
          <dgm:bulletEnabled val="1"/>
        </dgm:presLayoutVars>
      </dgm:prSet>
      <dgm:spPr/>
    </dgm:pt>
    <dgm:pt modelId="{62657DBF-BB40-49F4-B051-AB543060B671}" type="pres">
      <dgm:prSet presAssocID="{302C49B8-E8A2-4833-A799-E60002978C46}" presName="spaceBetweenRectangles" presStyleCnt="0"/>
      <dgm:spPr/>
    </dgm:pt>
    <dgm:pt modelId="{BB88B51F-AF3A-4B6E-A3FA-58BFDA25DFAD}" type="pres">
      <dgm:prSet presAssocID="{4D5E9B42-BEF7-4CBB-ADD4-9BCF03527EA6}" presName="parentLin" presStyleCnt="0"/>
      <dgm:spPr/>
    </dgm:pt>
    <dgm:pt modelId="{C57F9048-3BE9-4F1D-B7E2-AC7A8C80C727}" type="pres">
      <dgm:prSet presAssocID="{4D5E9B42-BEF7-4CBB-ADD4-9BCF03527EA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71E37CB-3222-4194-AE51-34AA86FC4569}" type="pres">
      <dgm:prSet presAssocID="{4D5E9B42-BEF7-4CBB-ADD4-9BCF03527EA6}" presName="parentText" presStyleLbl="node1" presStyleIdx="4" presStyleCnt="5" custScaleY="166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4AD13-FE54-4372-A7D8-D6D978A6D7B6}" type="pres">
      <dgm:prSet presAssocID="{4D5E9B42-BEF7-4CBB-ADD4-9BCF03527EA6}" presName="negativeSpace" presStyleCnt="0"/>
      <dgm:spPr/>
    </dgm:pt>
    <dgm:pt modelId="{9E6CC327-E6C9-4661-A763-956B7B70BBF9}" type="pres">
      <dgm:prSet presAssocID="{4D5E9B42-BEF7-4CBB-ADD4-9BCF03527EA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208A4B2-9899-49D1-8407-2CC9BBCDFEC1}" type="presOf" srcId="{4D5E9B42-BEF7-4CBB-ADD4-9BCF03527EA6}" destId="{171E37CB-3222-4194-AE51-34AA86FC4569}" srcOrd="1" destOrd="0" presId="urn:microsoft.com/office/officeart/2005/8/layout/list1"/>
    <dgm:cxn modelId="{693749A9-795C-4214-A636-FAD05394F1A6}" type="presOf" srcId="{146A90B0-7671-4E5E-BD25-C29FEAB57392}" destId="{8802DC3E-E3CE-4448-97A1-3EE2678807A5}" srcOrd="0" destOrd="0" presId="urn:microsoft.com/office/officeart/2005/8/layout/list1"/>
    <dgm:cxn modelId="{E99B3F2A-3CAF-4ADF-B5FE-8D9B4C3418EA}" type="presOf" srcId="{3BB0A255-EFA1-438D-87FF-6CE990FED6E6}" destId="{27B0D47C-4A9C-4F9B-8528-6C6987519862}" srcOrd="0" destOrd="0" presId="urn:microsoft.com/office/officeart/2005/8/layout/list1"/>
    <dgm:cxn modelId="{03ECEBA1-6924-4F0C-B03B-34B525192487}" type="presOf" srcId="{27596920-CCBD-48FD-A127-DCFA76FB2789}" destId="{0023CF50-E140-4F5B-BE99-B5AC692C4A8F}" srcOrd="0" destOrd="0" presId="urn:microsoft.com/office/officeart/2005/8/layout/list1"/>
    <dgm:cxn modelId="{D5C2BC44-048D-4C85-A947-7F4248606ED3}" srcId="{A4A88ACE-E86D-4818-9148-794CD41A66DC}" destId="{CDFD9480-0004-4AF6-BC93-6A8222A0B426}" srcOrd="1" destOrd="0" parTransId="{AD4BD7A5-6CF0-4DD1-AEEF-CC351349FAD6}" sibTransId="{BDFF1750-320C-49B2-90BD-B5B62224CB14}"/>
    <dgm:cxn modelId="{C413FA71-A0F2-48B5-BF81-A3C4AA2FB5A4}" type="presOf" srcId="{4D5E9B42-BEF7-4CBB-ADD4-9BCF03527EA6}" destId="{C57F9048-3BE9-4F1D-B7E2-AC7A8C80C727}" srcOrd="0" destOrd="0" presId="urn:microsoft.com/office/officeart/2005/8/layout/list1"/>
    <dgm:cxn modelId="{194A7369-5D80-4E25-8C66-81B8C641E2D7}" type="presOf" srcId="{CDFD9480-0004-4AF6-BC93-6A8222A0B426}" destId="{DC531717-81E7-412C-A0F4-9459E0886468}" srcOrd="1" destOrd="0" presId="urn:microsoft.com/office/officeart/2005/8/layout/list1"/>
    <dgm:cxn modelId="{DD177957-3EA9-4262-9CAD-70059617EA79}" type="presOf" srcId="{A4A88ACE-E86D-4818-9148-794CD41A66DC}" destId="{DBE98BDA-BC3B-40A9-A8BF-CDE9F1AFC4F3}" srcOrd="0" destOrd="0" presId="urn:microsoft.com/office/officeart/2005/8/layout/list1"/>
    <dgm:cxn modelId="{E0178E1F-D399-4091-8596-EF347F5B5148}" type="presOf" srcId="{3BB0A255-EFA1-438D-87FF-6CE990FED6E6}" destId="{2AFBCBE1-DF08-4CEF-BECA-FEC2E06785D7}" srcOrd="1" destOrd="0" presId="urn:microsoft.com/office/officeart/2005/8/layout/list1"/>
    <dgm:cxn modelId="{8D25E584-915C-40EF-A09E-92AF7469D5B1}" type="presOf" srcId="{146A90B0-7671-4E5E-BD25-C29FEAB57392}" destId="{AB0E53B2-DC88-4CD8-BD85-D0A69BE79B64}" srcOrd="1" destOrd="0" presId="urn:microsoft.com/office/officeart/2005/8/layout/list1"/>
    <dgm:cxn modelId="{8CA32812-B249-41EE-AD16-1B824FE48D4E}" srcId="{A4A88ACE-E86D-4818-9148-794CD41A66DC}" destId="{4D5E9B42-BEF7-4CBB-ADD4-9BCF03527EA6}" srcOrd="4" destOrd="0" parTransId="{698EB08C-70EC-4E45-8858-E4DA3F0BFDE6}" sibTransId="{F1F516B2-5CA7-4BE2-8561-B11D38187372}"/>
    <dgm:cxn modelId="{DF4DD2A4-6AB9-4164-9480-0243E77E6C4A}" type="presOf" srcId="{CDFD9480-0004-4AF6-BC93-6A8222A0B426}" destId="{EC1C16A6-6D4A-48C7-85B7-0F0296D604CA}" srcOrd="0" destOrd="0" presId="urn:microsoft.com/office/officeart/2005/8/layout/list1"/>
    <dgm:cxn modelId="{C2F0BC37-279D-4EB6-9CFB-CA79175C3E02}" srcId="{A4A88ACE-E86D-4818-9148-794CD41A66DC}" destId="{3BB0A255-EFA1-438D-87FF-6CE990FED6E6}" srcOrd="2" destOrd="0" parTransId="{C242C6C6-C058-4DA9-A38A-CC5DCCEBBFA4}" sibTransId="{5B7E18FD-9BE0-44E7-992B-9B7ECB7C76C7}"/>
    <dgm:cxn modelId="{F41344C4-44A4-40A8-BDBF-CAA433F9CCD0}" srcId="{A4A88ACE-E86D-4818-9148-794CD41A66DC}" destId="{146A90B0-7671-4E5E-BD25-C29FEAB57392}" srcOrd="0" destOrd="0" parTransId="{52FF40F6-60DE-46B8-A19A-39774131AF94}" sibTransId="{237D0544-187C-4F6F-B3E2-47D81DBD9211}"/>
    <dgm:cxn modelId="{4E18D95F-C798-49C9-9527-03DE6C77E74B}" srcId="{A4A88ACE-E86D-4818-9148-794CD41A66DC}" destId="{27596920-CCBD-48FD-A127-DCFA76FB2789}" srcOrd="3" destOrd="0" parTransId="{39A33528-CDE5-4CA7-9FD3-3CC775CC0D3F}" sibTransId="{302C49B8-E8A2-4833-A799-E60002978C46}"/>
    <dgm:cxn modelId="{AEBA5D0F-2224-490E-9F6C-46850A4A6B0A}" type="presOf" srcId="{27596920-CCBD-48FD-A127-DCFA76FB2789}" destId="{43712A6E-8F93-4ADD-8C97-74A626D9831A}" srcOrd="1" destOrd="0" presId="urn:microsoft.com/office/officeart/2005/8/layout/list1"/>
    <dgm:cxn modelId="{95477965-D805-441E-A17E-995E8F346DDE}" type="presParOf" srcId="{DBE98BDA-BC3B-40A9-A8BF-CDE9F1AFC4F3}" destId="{45193F13-165E-4882-9675-5B7FB3D79667}" srcOrd="0" destOrd="0" presId="urn:microsoft.com/office/officeart/2005/8/layout/list1"/>
    <dgm:cxn modelId="{BECE8FDA-7FE8-4344-B845-5A6CABAC2953}" type="presParOf" srcId="{45193F13-165E-4882-9675-5B7FB3D79667}" destId="{8802DC3E-E3CE-4448-97A1-3EE2678807A5}" srcOrd="0" destOrd="0" presId="urn:microsoft.com/office/officeart/2005/8/layout/list1"/>
    <dgm:cxn modelId="{EF7B8087-C9E3-4F16-8027-7BA6D08B2B12}" type="presParOf" srcId="{45193F13-165E-4882-9675-5B7FB3D79667}" destId="{AB0E53B2-DC88-4CD8-BD85-D0A69BE79B64}" srcOrd="1" destOrd="0" presId="urn:microsoft.com/office/officeart/2005/8/layout/list1"/>
    <dgm:cxn modelId="{68B477B2-65E4-4713-AE22-3FB2C9A2AB15}" type="presParOf" srcId="{DBE98BDA-BC3B-40A9-A8BF-CDE9F1AFC4F3}" destId="{99BCEAB6-3FAE-449A-AF13-09EBCFA19B65}" srcOrd="1" destOrd="0" presId="urn:microsoft.com/office/officeart/2005/8/layout/list1"/>
    <dgm:cxn modelId="{EE4940CB-E7AF-4D58-B86F-73948E216835}" type="presParOf" srcId="{DBE98BDA-BC3B-40A9-A8BF-CDE9F1AFC4F3}" destId="{BCF0D070-CE97-462A-8812-FAB1FAE57A72}" srcOrd="2" destOrd="0" presId="urn:microsoft.com/office/officeart/2005/8/layout/list1"/>
    <dgm:cxn modelId="{70B87B7C-F629-4FF3-B367-B0C2825BE047}" type="presParOf" srcId="{DBE98BDA-BC3B-40A9-A8BF-CDE9F1AFC4F3}" destId="{AD605A5A-1610-4537-B65E-E0E473924B62}" srcOrd="3" destOrd="0" presId="urn:microsoft.com/office/officeart/2005/8/layout/list1"/>
    <dgm:cxn modelId="{F7427AEB-D5F4-4403-B8CE-DC0735D6AB82}" type="presParOf" srcId="{DBE98BDA-BC3B-40A9-A8BF-CDE9F1AFC4F3}" destId="{43B95290-708D-4FB7-9030-CFCC58E04C5C}" srcOrd="4" destOrd="0" presId="urn:microsoft.com/office/officeart/2005/8/layout/list1"/>
    <dgm:cxn modelId="{0DBBEB96-436D-4AD1-9F1B-2D9003F6011C}" type="presParOf" srcId="{43B95290-708D-4FB7-9030-CFCC58E04C5C}" destId="{EC1C16A6-6D4A-48C7-85B7-0F0296D604CA}" srcOrd="0" destOrd="0" presId="urn:microsoft.com/office/officeart/2005/8/layout/list1"/>
    <dgm:cxn modelId="{E04BA6C3-F7AC-48DF-8368-7426311575FC}" type="presParOf" srcId="{43B95290-708D-4FB7-9030-CFCC58E04C5C}" destId="{DC531717-81E7-412C-A0F4-9459E0886468}" srcOrd="1" destOrd="0" presId="urn:microsoft.com/office/officeart/2005/8/layout/list1"/>
    <dgm:cxn modelId="{C9C87B6B-8DB8-435B-83EE-90514CB376EB}" type="presParOf" srcId="{DBE98BDA-BC3B-40A9-A8BF-CDE9F1AFC4F3}" destId="{1BE5DB06-0A23-4915-8D4C-B35ECC26D308}" srcOrd="5" destOrd="0" presId="urn:microsoft.com/office/officeart/2005/8/layout/list1"/>
    <dgm:cxn modelId="{724D2B5E-DDA1-4368-90D2-FD53231F17AB}" type="presParOf" srcId="{DBE98BDA-BC3B-40A9-A8BF-CDE9F1AFC4F3}" destId="{23F5BD65-04A3-490C-8C64-D99C23A9EED4}" srcOrd="6" destOrd="0" presId="urn:microsoft.com/office/officeart/2005/8/layout/list1"/>
    <dgm:cxn modelId="{594A5394-6D0D-4BE0-8F7A-DEAA0CA2B8E7}" type="presParOf" srcId="{DBE98BDA-BC3B-40A9-A8BF-CDE9F1AFC4F3}" destId="{536B6B3D-6D05-4DAA-B5C3-D7B13D0F61AB}" srcOrd="7" destOrd="0" presId="urn:microsoft.com/office/officeart/2005/8/layout/list1"/>
    <dgm:cxn modelId="{9013B2D6-4ED7-44A9-8A9D-0C77338A90EB}" type="presParOf" srcId="{DBE98BDA-BC3B-40A9-A8BF-CDE9F1AFC4F3}" destId="{DB2251EC-686F-4EFC-92E1-81D429E87B59}" srcOrd="8" destOrd="0" presId="urn:microsoft.com/office/officeart/2005/8/layout/list1"/>
    <dgm:cxn modelId="{7E751DBA-4E68-4B0A-BB38-8D3CEDACDFF3}" type="presParOf" srcId="{DB2251EC-686F-4EFC-92E1-81D429E87B59}" destId="{27B0D47C-4A9C-4F9B-8528-6C6987519862}" srcOrd="0" destOrd="0" presId="urn:microsoft.com/office/officeart/2005/8/layout/list1"/>
    <dgm:cxn modelId="{98C5ACEB-CAFF-4B03-BF6F-30A64C0152E1}" type="presParOf" srcId="{DB2251EC-686F-4EFC-92E1-81D429E87B59}" destId="{2AFBCBE1-DF08-4CEF-BECA-FEC2E06785D7}" srcOrd="1" destOrd="0" presId="urn:microsoft.com/office/officeart/2005/8/layout/list1"/>
    <dgm:cxn modelId="{5F0A92E8-2BD9-42FE-8D02-E6435B89BBDA}" type="presParOf" srcId="{DBE98BDA-BC3B-40A9-A8BF-CDE9F1AFC4F3}" destId="{B000C298-51B3-4981-BB38-2DC3BEB924E7}" srcOrd="9" destOrd="0" presId="urn:microsoft.com/office/officeart/2005/8/layout/list1"/>
    <dgm:cxn modelId="{803D8974-D0C0-4D98-80C2-76E8ED9342D5}" type="presParOf" srcId="{DBE98BDA-BC3B-40A9-A8BF-CDE9F1AFC4F3}" destId="{98900F7F-088C-45C5-BF0E-B858924E81D9}" srcOrd="10" destOrd="0" presId="urn:microsoft.com/office/officeart/2005/8/layout/list1"/>
    <dgm:cxn modelId="{A87177FF-D123-4CD8-BDCC-D71CB78E9912}" type="presParOf" srcId="{DBE98BDA-BC3B-40A9-A8BF-CDE9F1AFC4F3}" destId="{7A161AD6-542F-47A2-8966-3AC882CFAFA9}" srcOrd="11" destOrd="0" presId="urn:microsoft.com/office/officeart/2005/8/layout/list1"/>
    <dgm:cxn modelId="{BC384C09-5224-4F0F-8167-8A7F7583BC7C}" type="presParOf" srcId="{DBE98BDA-BC3B-40A9-A8BF-CDE9F1AFC4F3}" destId="{4A662AA4-2F4A-4430-8D6B-C983210CDC84}" srcOrd="12" destOrd="0" presId="urn:microsoft.com/office/officeart/2005/8/layout/list1"/>
    <dgm:cxn modelId="{AF72F302-9D00-4DB7-9542-82182F2452D1}" type="presParOf" srcId="{4A662AA4-2F4A-4430-8D6B-C983210CDC84}" destId="{0023CF50-E140-4F5B-BE99-B5AC692C4A8F}" srcOrd="0" destOrd="0" presId="urn:microsoft.com/office/officeart/2005/8/layout/list1"/>
    <dgm:cxn modelId="{A5BB7492-96FE-473D-B8F7-1EFBD53FBD2E}" type="presParOf" srcId="{4A662AA4-2F4A-4430-8D6B-C983210CDC84}" destId="{43712A6E-8F93-4ADD-8C97-74A626D9831A}" srcOrd="1" destOrd="0" presId="urn:microsoft.com/office/officeart/2005/8/layout/list1"/>
    <dgm:cxn modelId="{E6DEBE39-F438-4965-838B-C258164270C6}" type="presParOf" srcId="{DBE98BDA-BC3B-40A9-A8BF-CDE9F1AFC4F3}" destId="{6BF62FB9-12C4-4F97-9A3C-02CBF8523732}" srcOrd="13" destOrd="0" presId="urn:microsoft.com/office/officeart/2005/8/layout/list1"/>
    <dgm:cxn modelId="{790D4F3B-A3E2-4F86-8CC0-B9A5A4DC73EB}" type="presParOf" srcId="{DBE98BDA-BC3B-40A9-A8BF-CDE9F1AFC4F3}" destId="{4314D60E-BDD8-4718-8E87-D58DA82D8C79}" srcOrd="14" destOrd="0" presId="urn:microsoft.com/office/officeart/2005/8/layout/list1"/>
    <dgm:cxn modelId="{A32793F0-8589-4C3D-88EE-8FEFE1C3D18C}" type="presParOf" srcId="{DBE98BDA-BC3B-40A9-A8BF-CDE9F1AFC4F3}" destId="{62657DBF-BB40-49F4-B051-AB543060B671}" srcOrd="15" destOrd="0" presId="urn:microsoft.com/office/officeart/2005/8/layout/list1"/>
    <dgm:cxn modelId="{7C9744B6-DDB4-42B8-A3D0-A25F56DE8D45}" type="presParOf" srcId="{DBE98BDA-BC3B-40A9-A8BF-CDE9F1AFC4F3}" destId="{BB88B51F-AF3A-4B6E-A3FA-58BFDA25DFAD}" srcOrd="16" destOrd="0" presId="urn:microsoft.com/office/officeart/2005/8/layout/list1"/>
    <dgm:cxn modelId="{97F5378D-9A15-4550-9881-36982FE7757C}" type="presParOf" srcId="{BB88B51F-AF3A-4B6E-A3FA-58BFDA25DFAD}" destId="{C57F9048-3BE9-4F1D-B7E2-AC7A8C80C727}" srcOrd="0" destOrd="0" presId="urn:microsoft.com/office/officeart/2005/8/layout/list1"/>
    <dgm:cxn modelId="{1BD74BB9-3F30-419B-9D4D-66D6CA2AEFF4}" type="presParOf" srcId="{BB88B51F-AF3A-4B6E-A3FA-58BFDA25DFAD}" destId="{171E37CB-3222-4194-AE51-34AA86FC4569}" srcOrd="1" destOrd="0" presId="urn:microsoft.com/office/officeart/2005/8/layout/list1"/>
    <dgm:cxn modelId="{DBE143DF-4DDF-43F4-A4DC-4836F32F5377}" type="presParOf" srcId="{DBE98BDA-BC3B-40A9-A8BF-CDE9F1AFC4F3}" destId="{F9F4AD13-FE54-4372-A7D8-D6D978A6D7B6}" srcOrd="17" destOrd="0" presId="urn:microsoft.com/office/officeart/2005/8/layout/list1"/>
    <dgm:cxn modelId="{773F4C4B-7977-44A1-8EAB-0D13A17135E1}" type="presParOf" srcId="{DBE98BDA-BC3B-40A9-A8BF-CDE9F1AFC4F3}" destId="{9E6CC327-E6C9-4661-A763-956B7B70BBF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BC315-C24C-4DCE-8FB1-C2A9F82D5206}" type="doc">
      <dgm:prSet loTypeId="urn:microsoft.com/office/officeart/2005/8/layout/defaul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64544A4-CFE4-48A4-8168-E61B494D9046}">
      <dgm:prSet phldrT="[Текст]" custT="1"/>
      <dgm:spPr/>
      <dgm:t>
        <a:bodyPr/>
        <a:lstStyle/>
        <a:p>
          <a:r>
            <a:rPr lang="ru-RU" sz="2000" dirty="0"/>
            <a:t>ФРП</a:t>
          </a:r>
        </a:p>
      </dgm:t>
    </dgm:pt>
    <dgm:pt modelId="{8D6275EC-958B-4AA2-AD56-E791FB9F1B6C}" type="parTrans" cxnId="{0D51DF12-7D06-485D-8A9A-2CFCD72D2622}">
      <dgm:prSet/>
      <dgm:spPr/>
      <dgm:t>
        <a:bodyPr/>
        <a:lstStyle/>
        <a:p>
          <a:endParaRPr lang="ru-RU"/>
        </a:p>
      </dgm:t>
    </dgm:pt>
    <dgm:pt modelId="{643FE9C3-F079-4728-97C9-AE10ABB4BA38}" type="sibTrans" cxnId="{0D51DF12-7D06-485D-8A9A-2CFCD72D2622}">
      <dgm:prSet/>
      <dgm:spPr/>
      <dgm:t>
        <a:bodyPr/>
        <a:lstStyle/>
        <a:p>
          <a:endParaRPr lang="ru-RU"/>
        </a:p>
      </dgm:t>
    </dgm:pt>
    <dgm:pt modelId="{79DE4B41-2179-4E7E-8A0E-C6BA679AB040}">
      <dgm:prSet phldrT="[Текст]" custT="1"/>
      <dgm:spPr/>
      <dgm:t>
        <a:bodyPr/>
        <a:lstStyle/>
        <a:p>
          <a:r>
            <a:rPr lang="ru-RU" sz="2000" dirty="0"/>
            <a:t>РВК</a:t>
          </a:r>
        </a:p>
      </dgm:t>
    </dgm:pt>
    <dgm:pt modelId="{9E4B66C7-2F93-49CD-8122-E421859951A9}" type="parTrans" cxnId="{16EEC577-0D36-4736-8210-AF55F6CB0E61}">
      <dgm:prSet/>
      <dgm:spPr/>
      <dgm:t>
        <a:bodyPr/>
        <a:lstStyle/>
        <a:p>
          <a:endParaRPr lang="ru-RU"/>
        </a:p>
      </dgm:t>
    </dgm:pt>
    <dgm:pt modelId="{EF91B74E-A889-4A4A-8857-272461E28330}" type="sibTrans" cxnId="{16EEC577-0D36-4736-8210-AF55F6CB0E61}">
      <dgm:prSet/>
      <dgm:spPr/>
      <dgm:t>
        <a:bodyPr/>
        <a:lstStyle/>
        <a:p>
          <a:endParaRPr lang="ru-RU"/>
        </a:p>
      </dgm:t>
    </dgm:pt>
    <dgm:pt modelId="{4BC9637E-546C-4D4F-8697-D9EC8C803EF1}">
      <dgm:prSet phldrT="[Текст]" custT="1"/>
      <dgm:spPr/>
      <dgm:t>
        <a:bodyPr/>
        <a:lstStyle/>
        <a:p>
          <a:r>
            <a:rPr lang="ru-RU" sz="1400" dirty="0"/>
            <a:t>Корпорация МСП</a:t>
          </a:r>
        </a:p>
      </dgm:t>
    </dgm:pt>
    <dgm:pt modelId="{46442330-FF74-4BA5-8100-528CD0ACD80C}" type="parTrans" cxnId="{9BAFA118-4595-4F0D-AC28-3A934ABA5E74}">
      <dgm:prSet/>
      <dgm:spPr/>
      <dgm:t>
        <a:bodyPr/>
        <a:lstStyle/>
        <a:p>
          <a:endParaRPr lang="ru-RU"/>
        </a:p>
      </dgm:t>
    </dgm:pt>
    <dgm:pt modelId="{2D1A3E30-1CEA-4952-82B8-82BED0F1885D}" type="sibTrans" cxnId="{9BAFA118-4595-4F0D-AC28-3A934ABA5E74}">
      <dgm:prSet/>
      <dgm:spPr/>
      <dgm:t>
        <a:bodyPr/>
        <a:lstStyle/>
        <a:p>
          <a:endParaRPr lang="ru-RU"/>
        </a:p>
      </dgm:t>
    </dgm:pt>
    <dgm:pt modelId="{22012267-EDC1-49AD-8932-4962BB24302C}">
      <dgm:prSet phldrT="[Текст]" custT="1"/>
      <dgm:spPr/>
      <dgm:t>
        <a:bodyPr/>
        <a:lstStyle/>
        <a:p>
          <a:r>
            <a:rPr lang="ru-RU" sz="1600" dirty="0"/>
            <a:t>Фонд содействия инновациям</a:t>
          </a:r>
        </a:p>
      </dgm:t>
    </dgm:pt>
    <dgm:pt modelId="{80C2E4FB-1C07-47B5-B8E2-6593E89ED517}" type="parTrans" cxnId="{D88385FA-80D3-4878-B7A4-20B91F87BDE4}">
      <dgm:prSet/>
      <dgm:spPr/>
      <dgm:t>
        <a:bodyPr/>
        <a:lstStyle/>
        <a:p>
          <a:endParaRPr lang="ru-RU"/>
        </a:p>
      </dgm:t>
    </dgm:pt>
    <dgm:pt modelId="{1ACD332F-6E19-4EF5-ACC0-BD79645AFABC}" type="sibTrans" cxnId="{D88385FA-80D3-4878-B7A4-20B91F87BDE4}">
      <dgm:prSet/>
      <dgm:spPr/>
      <dgm:t>
        <a:bodyPr/>
        <a:lstStyle/>
        <a:p>
          <a:endParaRPr lang="ru-RU"/>
        </a:p>
      </dgm:t>
    </dgm:pt>
    <dgm:pt modelId="{2FDF96EB-BBD3-42A2-BF2A-7E7DFBA7AEB5}" type="pres">
      <dgm:prSet presAssocID="{7FBBC315-C24C-4DCE-8FB1-C2A9F82D5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6BFBE4-882C-45B0-872E-FAE5ABCF9955}" type="pres">
      <dgm:prSet presAssocID="{464544A4-CFE4-48A4-8168-E61B494D9046}" presName="node" presStyleLbl="node1" presStyleIdx="0" presStyleCnt="4" custScaleX="96990" custLinFactNeighborX="-1763" custLinFactNeighborY="8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9BF04-F4FF-4521-9F85-ED039486B4AB}" type="pres">
      <dgm:prSet presAssocID="{643FE9C3-F079-4728-97C9-AE10ABB4BA38}" presName="sibTrans" presStyleCnt="0"/>
      <dgm:spPr/>
    </dgm:pt>
    <dgm:pt modelId="{EC544F79-EFCC-4DFF-9226-FE3B7EC4F834}" type="pres">
      <dgm:prSet presAssocID="{79DE4B41-2179-4E7E-8A0E-C6BA679AB040}" presName="node" presStyleLbl="node1" presStyleIdx="1" presStyleCnt="4" custLinFactNeighborX="4556" custLinFactNeighborY="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8F841-F0E8-40E2-8788-2DFC66AEC8AF}" type="pres">
      <dgm:prSet presAssocID="{EF91B74E-A889-4A4A-8857-272461E28330}" presName="sibTrans" presStyleCnt="0"/>
      <dgm:spPr/>
    </dgm:pt>
    <dgm:pt modelId="{CBA76E30-EF4E-4517-B187-1633D810A8CB}" type="pres">
      <dgm:prSet presAssocID="{4BC9637E-546C-4D4F-8697-D9EC8C803E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ABA34-6CAC-4FEE-B68A-A54EC3D4652C}" type="pres">
      <dgm:prSet presAssocID="{2D1A3E30-1CEA-4952-82B8-82BED0F1885D}" presName="sibTrans" presStyleCnt="0"/>
      <dgm:spPr/>
    </dgm:pt>
    <dgm:pt modelId="{538345CC-1517-457B-81B0-F6067A9929D9}" type="pres">
      <dgm:prSet presAssocID="{22012267-EDC1-49AD-8932-4962BB2430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1DF12-7D06-485D-8A9A-2CFCD72D2622}" srcId="{7FBBC315-C24C-4DCE-8FB1-C2A9F82D5206}" destId="{464544A4-CFE4-48A4-8168-E61B494D9046}" srcOrd="0" destOrd="0" parTransId="{8D6275EC-958B-4AA2-AD56-E791FB9F1B6C}" sibTransId="{643FE9C3-F079-4728-97C9-AE10ABB4BA38}"/>
    <dgm:cxn modelId="{9B734DB1-A915-44AC-9BE4-0F5B59F077DB}" type="presOf" srcId="{79DE4B41-2179-4E7E-8A0E-C6BA679AB040}" destId="{EC544F79-EFCC-4DFF-9226-FE3B7EC4F834}" srcOrd="0" destOrd="0" presId="urn:microsoft.com/office/officeart/2005/8/layout/default"/>
    <dgm:cxn modelId="{9BAFA118-4595-4F0D-AC28-3A934ABA5E74}" srcId="{7FBBC315-C24C-4DCE-8FB1-C2A9F82D5206}" destId="{4BC9637E-546C-4D4F-8697-D9EC8C803EF1}" srcOrd="2" destOrd="0" parTransId="{46442330-FF74-4BA5-8100-528CD0ACD80C}" sibTransId="{2D1A3E30-1CEA-4952-82B8-82BED0F1885D}"/>
    <dgm:cxn modelId="{D88385FA-80D3-4878-B7A4-20B91F87BDE4}" srcId="{7FBBC315-C24C-4DCE-8FB1-C2A9F82D5206}" destId="{22012267-EDC1-49AD-8932-4962BB24302C}" srcOrd="3" destOrd="0" parTransId="{80C2E4FB-1C07-47B5-B8E2-6593E89ED517}" sibTransId="{1ACD332F-6E19-4EF5-ACC0-BD79645AFABC}"/>
    <dgm:cxn modelId="{16EEC577-0D36-4736-8210-AF55F6CB0E61}" srcId="{7FBBC315-C24C-4DCE-8FB1-C2A9F82D5206}" destId="{79DE4B41-2179-4E7E-8A0E-C6BA679AB040}" srcOrd="1" destOrd="0" parTransId="{9E4B66C7-2F93-49CD-8122-E421859951A9}" sibTransId="{EF91B74E-A889-4A4A-8857-272461E28330}"/>
    <dgm:cxn modelId="{A942002A-16BC-4F53-A061-7C99B86A02C9}" type="presOf" srcId="{464544A4-CFE4-48A4-8168-E61B494D9046}" destId="{B46BFBE4-882C-45B0-872E-FAE5ABCF9955}" srcOrd="0" destOrd="0" presId="urn:microsoft.com/office/officeart/2005/8/layout/default"/>
    <dgm:cxn modelId="{F8915D21-7A91-4607-A977-37052FEC7607}" type="presOf" srcId="{4BC9637E-546C-4D4F-8697-D9EC8C803EF1}" destId="{CBA76E30-EF4E-4517-B187-1633D810A8CB}" srcOrd="0" destOrd="0" presId="urn:microsoft.com/office/officeart/2005/8/layout/default"/>
    <dgm:cxn modelId="{835F9D73-0868-4D0A-B631-0216A7F95CEE}" type="presOf" srcId="{7FBBC315-C24C-4DCE-8FB1-C2A9F82D5206}" destId="{2FDF96EB-BBD3-42A2-BF2A-7E7DFBA7AEB5}" srcOrd="0" destOrd="0" presId="urn:microsoft.com/office/officeart/2005/8/layout/default"/>
    <dgm:cxn modelId="{C2D65A64-2430-40B3-AB62-ADEF16400F81}" type="presOf" srcId="{22012267-EDC1-49AD-8932-4962BB24302C}" destId="{538345CC-1517-457B-81B0-F6067A9929D9}" srcOrd="0" destOrd="0" presId="urn:microsoft.com/office/officeart/2005/8/layout/default"/>
    <dgm:cxn modelId="{B8659E51-AF76-484C-840E-6F485B2429E0}" type="presParOf" srcId="{2FDF96EB-BBD3-42A2-BF2A-7E7DFBA7AEB5}" destId="{B46BFBE4-882C-45B0-872E-FAE5ABCF9955}" srcOrd="0" destOrd="0" presId="urn:microsoft.com/office/officeart/2005/8/layout/default"/>
    <dgm:cxn modelId="{472C6ECC-F3BB-422F-AB2C-2593EB7EA03B}" type="presParOf" srcId="{2FDF96EB-BBD3-42A2-BF2A-7E7DFBA7AEB5}" destId="{0199BF04-F4FF-4521-9F85-ED039486B4AB}" srcOrd="1" destOrd="0" presId="urn:microsoft.com/office/officeart/2005/8/layout/default"/>
    <dgm:cxn modelId="{95F83511-70A1-4874-AEF8-07CF2DAF4D9E}" type="presParOf" srcId="{2FDF96EB-BBD3-42A2-BF2A-7E7DFBA7AEB5}" destId="{EC544F79-EFCC-4DFF-9226-FE3B7EC4F834}" srcOrd="2" destOrd="0" presId="urn:microsoft.com/office/officeart/2005/8/layout/default"/>
    <dgm:cxn modelId="{4E8E066D-FD5B-4822-B91C-0864AAD46F31}" type="presParOf" srcId="{2FDF96EB-BBD3-42A2-BF2A-7E7DFBA7AEB5}" destId="{19B8F841-F0E8-40E2-8788-2DFC66AEC8AF}" srcOrd="3" destOrd="0" presId="urn:microsoft.com/office/officeart/2005/8/layout/default"/>
    <dgm:cxn modelId="{2CDC8AFB-9D2D-48EF-B9CA-62BCA4001119}" type="presParOf" srcId="{2FDF96EB-BBD3-42A2-BF2A-7E7DFBA7AEB5}" destId="{CBA76E30-EF4E-4517-B187-1633D810A8CB}" srcOrd="4" destOrd="0" presId="urn:microsoft.com/office/officeart/2005/8/layout/default"/>
    <dgm:cxn modelId="{DC184E29-9EFA-4C52-9F0C-8172A601F36C}" type="presParOf" srcId="{2FDF96EB-BBD3-42A2-BF2A-7E7DFBA7AEB5}" destId="{0EBABA34-6CAC-4FEE-B68A-A54EC3D4652C}" srcOrd="5" destOrd="0" presId="urn:microsoft.com/office/officeart/2005/8/layout/default"/>
    <dgm:cxn modelId="{FF6C87D8-523F-4AB7-BD90-A8512078F028}" type="presParOf" srcId="{2FDF96EB-BBD3-42A2-BF2A-7E7DFBA7AEB5}" destId="{538345CC-1517-457B-81B0-F6067A9929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38C9-FE75-4A7A-B061-8AB124C231A2}">
      <dsp:nvSpPr>
        <dsp:cNvPr id="0" name=""/>
        <dsp:cNvSpPr/>
      </dsp:nvSpPr>
      <dsp:spPr>
        <a:xfrm>
          <a:off x="2030" y="1193273"/>
          <a:ext cx="2286112" cy="2846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+mn-lt"/>
            </a:rPr>
            <a:t>Постановление Правительства РФ «О реализации Национальной технологической инициативы»</a:t>
          </a:r>
        </a:p>
      </dsp:txBody>
      <dsp:txXfrm>
        <a:off x="67535" y="1258778"/>
        <a:ext cx="2155102" cy="2105485"/>
      </dsp:txXfrm>
    </dsp:sp>
    <dsp:sp modelId="{7D20C329-4513-4A56-9C64-185184F5690E}">
      <dsp:nvSpPr>
        <dsp:cNvPr id="0" name=""/>
        <dsp:cNvSpPr/>
      </dsp:nvSpPr>
      <dsp:spPr>
        <a:xfrm>
          <a:off x="1260535" y="2382740"/>
          <a:ext cx="2463314" cy="2463314"/>
        </a:xfrm>
        <a:prstGeom prst="leftCircularArrow">
          <a:avLst>
            <a:gd name="adj1" fmla="val 2580"/>
            <a:gd name="adj2" fmla="val 313201"/>
            <a:gd name="adj3" fmla="val 1831399"/>
            <a:gd name="adj4" fmla="val 8767177"/>
            <a:gd name="adj5" fmla="val 3009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E639-204B-4B92-9C59-F861D42C8BE5}">
      <dsp:nvSpPr>
        <dsp:cNvPr id="0" name=""/>
        <dsp:cNvSpPr/>
      </dsp:nvSpPr>
      <dsp:spPr>
        <a:xfrm>
          <a:off x="510766" y="3454525"/>
          <a:ext cx="2032099" cy="808099"/>
        </a:xfrm>
        <a:prstGeom prst="snipRound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18 апреля 2016</a:t>
          </a:r>
        </a:p>
      </dsp:txBody>
      <dsp:txXfrm>
        <a:off x="550214" y="3493973"/>
        <a:ext cx="1925308" cy="768651"/>
      </dsp:txXfrm>
    </dsp:sp>
    <dsp:sp modelId="{E68370B5-AD3F-4459-94BE-BFEB71760271}">
      <dsp:nvSpPr>
        <dsp:cNvPr id="0" name=""/>
        <dsp:cNvSpPr/>
      </dsp:nvSpPr>
      <dsp:spPr>
        <a:xfrm>
          <a:off x="2895717" y="251917"/>
          <a:ext cx="2286112" cy="498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effectLst/>
              <a:latin typeface="+mn-lt"/>
            </a:rPr>
            <a:t>Заседание президиума Совета при президенте РФ по модернизации экономики и инновационному развитию России</a:t>
          </a:r>
          <a:endParaRPr lang="ru-RU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effectLst/>
              <a:latin typeface="+mn-lt"/>
            </a:rPr>
            <a:t>Поручение Председателя Правительства РФ о разработке Дорожной карты по развитию студенческого предпринимательства</a:t>
          </a:r>
          <a:endParaRPr lang="ru-RU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>
              <a:latin typeface="+mn-lt"/>
            </a:rPr>
            <a:t>В течение 5 лет 30 вузов будут профинансированы 200 </a:t>
          </a:r>
          <a:r>
            <a:rPr lang="ru-RU" altLang="ru-RU" sz="1400" kern="1200" dirty="0" err="1">
              <a:latin typeface="+mn-lt"/>
            </a:rPr>
            <a:t>млн.руб</a:t>
          </a:r>
          <a:r>
            <a:rPr lang="ru-RU" altLang="ru-RU" sz="1400" kern="1200" dirty="0">
              <a:latin typeface="+mn-lt"/>
            </a:rPr>
            <a:t>.</a:t>
          </a:r>
          <a:r>
            <a:rPr lang="ru-RU" sz="1400" kern="1200" dirty="0">
              <a:effectLst/>
              <a:latin typeface="+mn-lt"/>
            </a:rPr>
            <a:t> </a:t>
          </a:r>
          <a:endParaRPr lang="ru-RU" sz="1400" kern="1200" dirty="0">
            <a:latin typeface="+mn-lt"/>
          </a:endParaRPr>
        </a:p>
      </dsp:txBody>
      <dsp:txXfrm>
        <a:off x="2962675" y="1386249"/>
        <a:ext cx="2152196" cy="3779787"/>
      </dsp:txXfrm>
    </dsp:sp>
    <dsp:sp modelId="{503E3F6C-8733-43E1-A87E-3AA075FD9BBC}">
      <dsp:nvSpPr>
        <dsp:cNvPr id="0" name=""/>
        <dsp:cNvSpPr/>
      </dsp:nvSpPr>
      <dsp:spPr>
        <a:xfrm>
          <a:off x="2575012" y="-646965"/>
          <a:ext cx="4237788" cy="4237788"/>
        </a:xfrm>
        <a:prstGeom prst="circularArrow">
          <a:avLst>
            <a:gd name="adj1" fmla="val 1499"/>
            <a:gd name="adj2" fmla="val 177610"/>
            <a:gd name="adj3" fmla="val 20624716"/>
            <a:gd name="adj4" fmla="val 13553348"/>
            <a:gd name="adj5" fmla="val 1749"/>
          </a:avLst>
        </a:prstGeom>
        <a:solidFill>
          <a:schemeClr val="accent4">
            <a:shade val="90000"/>
            <a:hueOff val="-217570"/>
            <a:satOff val="-5929"/>
            <a:lumOff val="320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6F617-E126-42A7-9395-D5D948F884B7}">
      <dsp:nvSpPr>
        <dsp:cNvPr id="0" name=""/>
        <dsp:cNvSpPr/>
      </dsp:nvSpPr>
      <dsp:spPr>
        <a:xfrm>
          <a:off x="2250917" y="0"/>
          <a:ext cx="2032099" cy="808099"/>
        </a:xfrm>
        <a:prstGeom prst="snipRound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25 мая 2017</a:t>
          </a:r>
        </a:p>
      </dsp:txBody>
      <dsp:txXfrm>
        <a:off x="2290365" y="39448"/>
        <a:ext cx="1925308" cy="768651"/>
      </dsp:txXfrm>
    </dsp:sp>
    <dsp:sp modelId="{D30C8BCA-8638-4EA2-BB98-88CAAE38F3B9}">
      <dsp:nvSpPr>
        <dsp:cNvPr id="0" name=""/>
        <dsp:cNvSpPr/>
      </dsp:nvSpPr>
      <dsp:spPr>
        <a:xfrm>
          <a:off x="5787279" y="77641"/>
          <a:ext cx="2286112" cy="4577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Руководитель проектов проектного центра Открытого правительства РФ Иван Жидких назвал 5 вузов – учителей технологического предпринимательства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+mn-lt"/>
            </a:rPr>
            <a:t>МГУ им. М.В. Ломоносова, Новосибирский государственный университет, ИТМО, </a:t>
          </a:r>
          <a:r>
            <a:rPr lang="ru-RU" sz="1400" kern="1200" dirty="0" err="1">
              <a:latin typeface="+mn-lt"/>
            </a:rPr>
            <a:t>УрФУ</a:t>
          </a:r>
          <a:r>
            <a:rPr lang="ru-RU" sz="1400" kern="1200" dirty="0">
              <a:latin typeface="+mn-lt"/>
            </a:rPr>
            <a:t>, Томский консорциум</a:t>
          </a:r>
        </a:p>
      </dsp:txBody>
      <dsp:txXfrm>
        <a:off x="5854237" y="144599"/>
        <a:ext cx="2152196" cy="3462965"/>
      </dsp:txXfrm>
    </dsp:sp>
    <dsp:sp modelId="{C39982F5-1DDB-4D28-A64A-55625D51245F}">
      <dsp:nvSpPr>
        <dsp:cNvPr id="0" name=""/>
        <dsp:cNvSpPr/>
      </dsp:nvSpPr>
      <dsp:spPr>
        <a:xfrm>
          <a:off x="6197500" y="4344073"/>
          <a:ext cx="2032099" cy="808099"/>
        </a:xfrm>
        <a:prstGeom prst="snipRound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13 июля 2017</a:t>
          </a:r>
        </a:p>
      </dsp:txBody>
      <dsp:txXfrm>
        <a:off x="6236948" y="4383521"/>
        <a:ext cx="1925308" cy="768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3651A-44AF-4234-AC6E-A3855ED1FF8E}">
      <dsp:nvSpPr>
        <dsp:cNvPr id="0" name=""/>
        <dsp:cNvSpPr/>
      </dsp:nvSpPr>
      <dsp:spPr>
        <a:xfrm>
          <a:off x="0" y="845906"/>
          <a:ext cx="4335038" cy="112787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E3E74-CD2F-49CC-A520-62064B00E307}">
      <dsp:nvSpPr>
        <dsp:cNvPr id="0" name=""/>
        <dsp:cNvSpPr/>
      </dsp:nvSpPr>
      <dsp:spPr>
        <a:xfrm>
          <a:off x="1905" y="0"/>
          <a:ext cx="1257330" cy="11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Наличие в САЕ технологичных идей и разработок. Недостаточность компетенций САЕ по коммерциализации проектов</a:t>
          </a:r>
        </a:p>
      </dsp:txBody>
      <dsp:txXfrm>
        <a:off x="1905" y="0"/>
        <a:ext cx="1257330" cy="1127875"/>
      </dsp:txXfrm>
    </dsp:sp>
    <dsp:sp modelId="{F08E2955-61A2-49A9-8F32-A2A1FD497FE9}">
      <dsp:nvSpPr>
        <dsp:cNvPr id="0" name=""/>
        <dsp:cNvSpPr/>
      </dsp:nvSpPr>
      <dsp:spPr>
        <a:xfrm>
          <a:off x="489585" y="1268860"/>
          <a:ext cx="281968" cy="2819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B051C-18FF-455C-8EAF-D52A99BF30E1}">
      <dsp:nvSpPr>
        <dsp:cNvPr id="0" name=""/>
        <dsp:cNvSpPr/>
      </dsp:nvSpPr>
      <dsp:spPr>
        <a:xfrm>
          <a:off x="1322101" y="1691813"/>
          <a:ext cx="1257330" cy="11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Расширение технологических и проектных практик в магистратуре и аспирантуре 38 УГН</a:t>
          </a:r>
        </a:p>
      </dsp:txBody>
      <dsp:txXfrm>
        <a:off x="1322101" y="1691813"/>
        <a:ext cx="1257330" cy="1127875"/>
      </dsp:txXfrm>
    </dsp:sp>
    <dsp:sp modelId="{BA7E4AB1-0ACE-4B72-B6C0-116B0A865EC4}">
      <dsp:nvSpPr>
        <dsp:cNvPr id="0" name=""/>
        <dsp:cNvSpPr/>
      </dsp:nvSpPr>
      <dsp:spPr>
        <a:xfrm>
          <a:off x="1809782" y="1268860"/>
          <a:ext cx="281968" cy="2819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9713F-EA08-4122-868C-BCF271D2A736}">
      <dsp:nvSpPr>
        <dsp:cNvPr id="0" name=""/>
        <dsp:cNvSpPr/>
      </dsp:nvSpPr>
      <dsp:spPr>
        <a:xfrm>
          <a:off x="2642298" y="0"/>
          <a:ext cx="1257330" cy="11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Технологический консалтинг</a:t>
          </a:r>
        </a:p>
      </dsp:txBody>
      <dsp:txXfrm>
        <a:off x="2642298" y="0"/>
        <a:ext cx="1257330" cy="1127875"/>
      </dsp:txXfrm>
    </dsp:sp>
    <dsp:sp modelId="{0E02A225-6ACC-4961-9D1A-CB42EEDD88AF}">
      <dsp:nvSpPr>
        <dsp:cNvPr id="0" name=""/>
        <dsp:cNvSpPr/>
      </dsp:nvSpPr>
      <dsp:spPr>
        <a:xfrm>
          <a:off x="3129979" y="1268860"/>
          <a:ext cx="281968" cy="2819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D070-CE97-462A-8812-FAB1FAE57A72}">
      <dsp:nvSpPr>
        <dsp:cNvPr id="0" name=""/>
        <dsp:cNvSpPr/>
      </dsp:nvSpPr>
      <dsp:spPr>
        <a:xfrm>
          <a:off x="0" y="604960"/>
          <a:ext cx="4248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E53B2-DC88-4CD8-BD85-D0A69BE79B64}">
      <dsp:nvSpPr>
        <dsp:cNvPr id="0" name=""/>
        <dsp:cNvSpPr/>
      </dsp:nvSpPr>
      <dsp:spPr>
        <a:xfrm>
          <a:off x="263766" y="267369"/>
          <a:ext cx="2973930" cy="4999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Формирование бизнес-идей и их отбор</a:t>
          </a:r>
        </a:p>
      </dsp:txBody>
      <dsp:txXfrm>
        <a:off x="288172" y="291775"/>
        <a:ext cx="2925118" cy="451139"/>
      </dsp:txXfrm>
    </dsp:sp>
    <dsp:sp modelId="{23F5BD65-04A3-490C-8C64-D99C23A9EED4}">
      <dsp:nvSpPr>
        <dsp:cNvPr id="0" name=""/>
        <dsp:cNvSpPr/>
      </dsp:nvSpPr>
      <dsp:spPr>
        <a:xfrm>
          <a:off x="0" y="1136513"/>
          <a:ext cx="4248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31717-81E7-412C-A0F4-9459E0886468}">
      <dsp:nvSpPr>
        <dsp:cNvPr id="0" name=""/>
        <dsp:cNvSpPr/>
      </dsp:nvSpPr>
      <dsp:spPr>
        <a:xfrm>
          <a:off x="263766" y="941560"/>
          <a:ext cx="2973930" cy="3573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Монетизация интерактивной бизнес-модели</a:t>
          </a:r>
        </a:p>
      </dsp:txBody>
      <dsp:txXfrm>
        <a:off x="281209" y="959003"/>
        <a:ext cx="2939044" cy="322426"/>
      </dsp:txXfrm>
    </dsp:sp>
    <dsp:sp modelId="{98900F7F-088C-45C5-BF0E-B858924E81D9}">
      <dsp:nvSpPr>
        <dsp:cNvPr id="0" name=""/>
        <dsp:cNvSpPr/>
      </dsp:nvSpPr>
      <dsp:spPr>
        <a:xfrm>
          <a:off x="0" y="1720325"/>
          <a:ext cx="4248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BCBE1-DF08-4CEF-BECA-FEC2E06785D7}">
      <dsp:nvSpPr>
        <dsp:cNvPr id="0" name=""/>
        <dsp:cNvSpPr/>
      </dsp:nvSpPr>
      <dsp:spPr>
        <a:xfrm>
          <a:off x="263766" y="1473113"/>
          <a:ext cx="2973930" cy="4095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Метрики </a:t>
          </a:r>
          <a:r>
            <a:rPr lang="ru-RU" sz="1100" kern="1200" dirty="0" err="1"/>
            <a:t>стартапа</a:t>
          </a:r>
          <a:endParaRPr lang="ru-RU" sz="1100" kern="1200" dirty="0"/>
        </a:p>
      </dsp:txBody>
      <dsp:txXfrm>
        <a:off x="283760" y="1493107"/>
        <a:ext cx="2933942" cy="369584"/>
      </dsp:txXfrm>
    </dsp:sp>
    <dsp:sp modelId="{4314D60E-BDD8-4718-8E87-D58DA82D8C79}">
      <dsp:nvSpPr>
        <dsp:cNvPr id="0" name=""/>
        <dsp:cNvSpPr/>
      </dsp:nvSpPr>
      <dsp:spPr>
        <a:xfrm>
          <a:off x="0" y="2326722"/>
          <a:ext cx="4248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12A6E-8F93-4ADD-8C97-74A626D9831A}">
      <dsp:nvSpPr>
        <dsp:cNvPr id="0" name=""/>
        <dsp:cNvSpPr/>
      </dsp:nvSpPr>
      <dsp:spPr>
        <a:xfrm>
          <a:off x="212423" y="2056925"/>
          <a:ext cx="2973930" cy="4321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Продвижение в Интернет</a:t>
          </a:r>
        </a:p>
      </dsp:txBody>
      <dsp:txXfrm>
        <a:off x="233519" y="2078021"/>
        <a:ext cx="2931738" cy="389964"/>
      </dsp:txXfrm>
    </dsp:sp>
    <dsp:sp modelId="{9E6CC327-E6C9-4661-A763-956B7B70BBF9}">
      <dsp:nvSpPr>
        <dsp:cNvPr id="0" name=""/>
        <dsp:cNvSpPr/>
      </dsp:nvSpPr>
      <dsp:spPr>
        <a:xfrm>
          <a:off x="0" y="3040552"/>
          <a:ext cx="42484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E37CB-3222-4194-AE51-34AA86FC4569}">
      <dsp:nvSpPr>
        <dsp:cNvPr id="0" name=""/>
        <dsp:cNvSpPr/>
      </dsp:nvSpPr>
      <dsp:spPr>
        <a:xfrm>
          <a:off x="212423" y="2663322"/>
          <a:ext cx="2973930" cy="5395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Фонды. Питч для инвесторов</a:t>
          </a:r>
        </a:p>
      </dsp:txBody>
      <dsp:txXfrm>
        <a:off x="238764" y="2689663"/>
        <a:ext cx="2921248" cy="486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FBE4-882C-45B0-872E-FAE5ABCF9955}">
      <dsp:nvSpPr>
        <dsp:cNvPr id="0" name=""/>
        <dsp:cNvSpPr/>
      </dsp:nvSpPr>
      <dsp:spPr>
        <a:xfrm>
          <a:off x="367801" y="63134"/>
          <a:ext cx="1181552" cy="730932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ФРП</a:t>
          </a:r>
        </a:p>
      </dsp:txBody>
      <dsp:txXfrm>
        <a:off x="367801" y="63134"/>
        <a:ext cx="1181552" cy="730932"/>
      </dsp:txXfrm>
    </dsp:sp>
    <dsp:sp modelId="{EC544F79-EFCC-4DFF-9226-FE3B7EC4F834}">
      <dsp:nvSpPr>
        <dsp:cNvPr id="0" name=""/>
        <dsp:cNvSpPr/>
      </dsp:nvSpPr>
      <dsp:spPr>
        <a:xfrm>
          <a:off x="1748155" y="72007"/>
          <a:ext cx="1218220" cy="730932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РВК</a:t>
          </a:r>
        </a:p>
      </dsp:txBody>
      <dsp:txXfrm>
        <a:off x="1748155" y="72007"/>
        <a:ext cx="1218220" cy="730932"/>
      </dsp:txXfrm>
    </dsp:sp>
    <dsp:sp modelId="{CBA76E30-EF4E-4517-B187-1633D810A8CB}">
      <dsp:nvSpPr>
        <dsp:cNvPr id="0" name=""/>
        <dsp:cNvSpPr/>
      </dsp:nvSpPr>
      <dsp:spPr>
        <a:xfrm>
          <a:off x="370944" y="852999"/>
          <a:ext cx="1218220" cy="730932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Корпорация МСП</a:t>
          </a:r>
        </a:p>
      </dsp:txBody>
      <dsp:txXfrm>
        <a:off x="370944" y="852999"/>
        <a:ext cx="1218220" cy="730932"/>
      </dsp:txXfrm>
    </dsp:sp>
    <dsp:sp modelId="{538345CC-1517-457B-81B0-F6067A9929D9}">
      <dsp:nvSpPr>
        <dsp:cNvPr id="0" name=""/>
        <dsp:cNvSpPr/>
      </dsp:nvSpPr>
      <dsp:spPr>
        <a:xfrm>
          <a:off x="1710987" y="852999"/>
          <a:ext cx="1218220" cy="730932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Фонд содействия инновациям</a:t>
          </a:r>
        </a:p>
      </dsp:txBody>
      <dsp:txXfrm>
        <a:off x="1710987" y="852999"/>
        <a:ext cx="1218220" cy="730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410F-B626-4872-8B41-670F3E48489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22C94-0D8F-4235-9CD0-DCAC9BF1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9479" y="2410721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79" y="3503967"/>
            <a:ext cx="6400800" cy="53620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8" name="Изображение 7" descr="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9" y="352095"/>
            <a:ext cx="1318178" cy="1727178"/>
          </a:xfrm>
          <a:prstGeom prst="rect">
            <a:avLst/>
          </a:prstGeom>
        </p:spPr>
      </p:pic>
      <p:pic>
        <p:nvPicPr>
          <p:cNvPr id="9" name="Изображение 8" descr="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14" y="3647551"/>
            <a:ext cx="4502967" cy="32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9479" y="2410721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79" y="3503967"/>
            <a:ext cx="6400800" cy="53620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8" name="Изображение 7" descr="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9" y="352095"/>
            <a:ext cx="1318178" cy="1727178"/>
          </a:xfrm>
          <a:prstGeom prst="rect">
            <a:avLst/>
          </a:prstGeom>
        </p:spPr>
      </p:pic>
      <p:pic>
        <p:nvPicPr>
          <p:cNvPr id="9" name="Изображение 8" descr="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14" y="3647551"/>
            <a:ext cx="4502967" cy="32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9479" y="2410721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79" y="3503967"/>
            <a:ext cx="6400800" cy="53620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9" name="Изображение 8" descr="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14" y="3647551"/>
            <a:ext cx="4502967" cy="3210449"/>
          </a:xfrm>
          <a:prstGeom prst="rect">
            <a:avLst/>
          </a:prstGeom>
        </p:spPr>
      </p:pic>
      <p:pic>
        <p:nvPicPr>
          <p:cNvPr id="4" name="Изображение 3" descr="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9" y="283409"/>
            <a:ext cx="1796958" cy="17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175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29491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83142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0103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18788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59479" y="298150"/>
            <a:ext cx="7772400" cy="494066"/>
          </a:xfrm>
        </p:spPr>
        <p:txBody>
          <a:bodyPr anchor="t">
            <a:normAutofit/>
          </a:bodyPr>
          <a:lstStyle>
            <a:lvl1pPr algn="l">
              <a:defRPr sz="1800" baseline="0">
                <a:solidFill>
                  <a:srgbClr val="1561BF"/>
                </a:solidFill>
              </a:defRPr>
            </a:lvl1pPr>
          </a:lstStyle>
          <a:p>
            <a:r>
              <a:rPr lang="en-US" dirty="0"/>
              <a:t>01.01 </a:t>
            </a:r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79" y="792216"/>
            <a:ext cx="6400800" cy="4023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488-924B-4BCE-A736-EF3CEC36966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969157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19C61-1381-43A9-B724-6228904A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C1E6F4-9C0A-4C03-897E-D66F27B5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21329A-57F0-4543-97F9-1C8CED8F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AF1A93-AA1D-4A6F-9ACD-D643BCE7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407F99-182F-47DC-AE25-CAF786D8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D605-BDE5-41D6-9A95-EEB3669EF2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266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9479" y="2410721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79" y="3503967"/>
            <a:ext cx="6400800" cy="53620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9" name="Изображение 8" descr="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14" y="3647551"/>
            <a:ext cx="4502967" cy="3210449"/>
          </a:xfrm>
          <a:prstGeom prst="rect">
            <a:avLst/>
          </a:prstGeom>
        </p:spPr>
      </p:pic>
      <p:pic>
        <p:nvPicPr>
          <p:cNvPr id="4" name="Изображение 3" descr="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9" y="283409"/>
            <a:ext cx="1796958" cy="17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175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29491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83142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0103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459479" y="1304136"/>
            <a:ext cx="7772400" cy="98813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18788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59479" y="298150"/>
            <a:ext cx="7772400" cy="494066"/>
          </a:xfrm>
        </p:spPr>
        <p:txBody>
          <a:bodyPr anchor="t">
            <a:normAutofit/>
          </a:bodyPr>
          <a:lstStyle>
            <a:lvl1pPr algn="l">
              <a:defRPr sz="1800" baseline="0">
                <a:solidFill>
                  <a:srgbClr val="1561BF"/>
                </a:solidFill>
              </a:defRPr>
            </a:lvl1pPr>
          </a:lstStyle>
          <a:p>
            <a:r>
              <a:rPr lang="en-US" dirty="0"/>
              <a:t>01.01 </a:t>
            </a:r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79" y="792216"/>
            <a:ext cx="6400800" cy="40239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488-924B-4BCE-A736-EF3CEC36966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969157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19C61-1381-43A9-B724-6228904A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C1E6F4-9C0A-4C03-897E-D66F27B5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21329A-57F0-4543-97F9-1C8CED8F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AF1A93-AA1D-4A6F-9ACD-D643BCE7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407F99-182F-47DC-AE25-CAF786D8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D605-BDE5-41D6-9A95-EEB3669EF2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266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13DC3-5DA2-41F7-8791-802EFC3A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3B231D-26B8-4100-AE86-8C99E61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B42A44-15FD-4661-BB01-59031DF95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6BA7DA-680D-46E6-82FC-5254AA8FE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3829A5B-5FBD-4FBC-92CB-F0FA04AED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172510D-1267-4C05-9EF1-A4F512CA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2F7C9F-FA0F-4873-AFB8-78C7A1E7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FAA307-6872-4463-BAA1-4F5C495C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B4F2C-B37F-4AF8-A940-170BDFA107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103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488-924B-4BCE-A736-EF3CEC36966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07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488-924B-4BCE-A736-EF3CEC36966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07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8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711E9E7-0C1D-4282-AB27-33AABDA470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1720" y="1988840"/>
            <a:ext cx="6705600" cy="1012825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1561BF"/>
                </a:solidFill>
              </a:rPr>
              <a:t>Опыт внедрения курсов </a:t>
            </a:r>
            <a:br>
              <a:rPr lang="ru-RU" sz="2400" cap="all" dirty="0">
                <a:solidFill>
                  <a:srgbClr val="1561BF"/>
                </a:solidFill>
              </a:rPr>
            </a:br>
            <a:r>
              <a:rPr lang="ru-RU" sz="2400" cap="all" dirty="0">
                <a:solidFill>
                  <a:srgbClr val="1561BF"/>
                </a:solidFill>
              </a:rPr>
              <a:t>«Введение в предпринимательство» и «Технологическое предпринимательство»</a:t>
            </a:r>
            <a:br>
              <a:rPr lang="ru-RU" sz="2400" cap="all" dirty="0">
                <a:solidFill>
                  <a:srgbClr val="1561BF"/>
                </a:solidFill>
              </a:rPr>
            </a:br>
            <a:r>
              <a:rPr lang="ru-RU" sz="2400" cap="all" dirty="0">
                <a:solidFill>
                  <a:srgbClr val="1561BF"/>
                </a:solidFill>
              </a:rPr>
              <a:t>в образовательные программы </a:t>
            </a:r>
            <a:endParaRPr lang="en-US" altLang="ru-RU" sz="2400" cap="all" dirty="0">
              <a:solidFill>
                <a:srgbClr val="1561BF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E852503A-185B-4646-803C-DED9B6C66A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520" y="4221088"/>
            <a:ext cx="5099248" cy="1944216"/>
          </a:xfrm>
        </p:spPr>
        <p:txBody>
          <a:bodyPr/>
          <a:lstStyle/>
          <a:p>
            <a:pPr algn="ctr"/>
            <a:r>
              <a:rPr lang="ru-RU" altLang="ru-RU" sz="1800" dirty="0"/>
              <a:t>Кузнецова Анастасия Александровна,</a:t>
            </a:r>
          </a:p>
          <a:p>
            <a:pPr algn="ctr"/>
            <a:r>
              <a:rPr lang="ru-RU" altLang="ru-RU" sz="1800" dirty="0"/>
              <a:t>кандидат экономических наук, доцент</a:t>
            </a:r>
          </a:p>
          <a:p>
            <a:pPr algn="ctr"/>
            <a:r>
              <a:rPr lang="ru-RU" altLang="ru-RU" sz="1800" dirty="0"/>
              <a:t>Начальник отделения социально-экономических наук (О)</a:t>
            </a:r>
            <a:endParaRPr lang="en-US" alt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7DAF0-FDC4-45C5-B81D-6FC43454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605464" cy="563563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cap="all" dirty="0">
                <a:solidFill>
                  <a:srgbClr val="1561BF"/>
                </a:solidFill>
              </a:rPr>
              <a:t>Технологическое предпринимательство </a:t>
            </a:r>
            <a:br>
              <a:rPr lang="ru-RU" sz="1800" cap="all" dirty="0">
                <a:solidFill>
                  <a:srgbClr val="1561BF"/>
                </a:solidFill>
              </a:rPr>
            </a:br>
            <a:r>
              <a:rPr lang="ru-RU" sz="1800" cap="all" dirty="0">
                <a:solidFill>
                  <a:srgbClr val="1561BF"/>
                </a:solidFill>
              </a:rPr>
              <a:t>в Российской Федерации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752DA2FB-10C9-4791-ABAF-10A4F3CB2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780418"/>
              </p:ext>
            </p:extLst>
          </p:nvPr>
        </p:nvGraphicFramePr>
        <p:xfrm>
          <a:off x="323528" y="1268760"/>
          <a:ext cx="8229600" cy="523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Изображение 8" descr="01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7"/>
          <a:stretch/>
        </p:blipFill>
        <p:spPr>
          <a:xfrm flipH="1">
            <a:off x="5723585" y="260648"/>
            <a:ext cx="3089282" cy="7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A6997-8AE6-4405-BF1A-0E48C0DD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93" y="183912"/>
            <a:ext cx="7543800" cy="563563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>
                <a:solidFill>
                  <a:srgbClr val="1561BF"/>
                </a:solidFill>
              </a:rPr>
              <a:t>Опыт вузов Калужской области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C63DDF3-1BE0-4409-AAC0-E073DFBE3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64259"/>
              </p:ext>
            </p:extLst>
          </p:nvPr>
        </p:nvGraphicFramePr>
        <p:xfrm>
          <a:off x="251520" y="908720"/>
          <a:ext cx="8712968" cy="5715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xmlns="" val="1937168465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153600823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29423816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1929691998"/>
                    </a:ext>
                  </a:extLst>
                </a:gridCol>
              </a:tblGrid>
              <a:tr h="413752">
                <a:tc>
                  <a:txBody>
                    <a:bodyPr/>
                    <a:lstStyle/>
                    <a:p>
                      <a:pPr algn="ctr"/>
                      <a:r>
                        <a:rPr lang="ru-RU" sz="1400" cap="all" baseline="0" dirty="0"/>
                        <a:t>ИАТЭ НИЯУ МИФИ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cap="all" baseline="0" dirty="0"/>
                        <a:t>Калужский филиал Финансового университета при Правительстве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cap="all" baseline="0" dirty="0"/>
                        <a:t>Калужский филиал РАНХиГС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cap="all" baseline="0" dirty="0"/>
                        <a:t>Калужский филиал МГТУ им. </a:t>
                      </a:r>
                      <a:r>
                        <a:rPr lang="ru-RU" sz="1100" cap="all" baseline="0" dirty="0" err="1"/>
                        <a:t>Н.Э.Баумана</a:t>
                      </a:r>
                      <a:r>
                        <a:rPr lang="ru-RU" sz="1100" cap="all" baseline="0" dirty="0"/>
                        <a:t> (НИУ)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724481"/>
                  </a:ext>
                </a:extLst>
              </a:tr>
              <a:tr h="381113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цикла учебных занятий по дисциплине «Введение в предпринимательство» (3 курс бакалавриат)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к внедрению в учебный процесс групповой проектной работы и реализации учебной дисциплины «Технологическое предпринимательство»: День предпринимательства, Конкурс бизнес-идей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Введение в учебный процесс дисциплины «Основы проектной деятельности» (1-2 курс бакалавриат)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2018 года расширение технологических и проектных практик у магистрантов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Обучение предпринимательским компетенциям в ходе учебного процесса: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/>
                        <a:t>«Налоги и предпринимательство» магистратура «Экономика» 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навыки по оценке влияния налоговой составляющей на предпринимательскую активность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«Предпринимательское право» бакалавриат «Менеджмент» : навыки юридического оформления бизнеса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/>
                        <a:t>«История предпринимательства в России» бакалавриат «Экономика» и «Менеджмент» : изучение опыта отечественного предпринимательства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/>
                        <a:t>«Финансовая среда предпринимательства» бакалавриат «Экономика» : умение выбрать методы повышения финансовой устойчивости, основы риск-менеджмента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Дисциплину «Организация предпринимательской деятельности» (бакалавриат «Менеджмент») проводит резидент «Сколково», заместитель генерального директора по развитию, науке и инновациям «Научно-производственного центра «Технологии минеральных покрытий» в форме деловых игр, решения кейсов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апреле 2017 г. создано малое инновационное предприятие ООО МИП «ИНФО-С», которое выступает внедренческой площадкой и обеспечивает возможности практической реализации научных и предпринимательских инициатив в области гуманитарных исследований. Выигран первый грант по российско-шведскому сотрудничеству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/>
                        <a:t>Включение цикла дисциплин по технологическому предпринимательству по ОС МГТУ им. Н.Э. Баумана (НИУ) в учебные планы студентов большинства технических специальностей: 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Предпринимательский практикум, Промышленные технологии и инновации, Технологии нововведений, Инновации в технике и управлении, Коммерциализация инноваций, Технологический маркетинг, Технологические инновации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Коммерциализация разработок через призму решения реальных производственных задач совместно с традиционными промышленными предприятиями г. Калуги (КНИИТМУ,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Калугаприбор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Калужский турбинный завод,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Ремпутьмаш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014558"/>
                  </a:ext>
                </a:extLst>
              </a:tr>
            </a:tbl>
          </a:graphicData>
        </a:graphic>
      </p:graphicFrame>
      <p:pic>
        <p:nvPicPr>
          <p:cNvPr id="6" name="Изображение 8" descr="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7"/>
          <a:stretch/>
        </p:blipFill>
        <p:spPr>
          <a:xfrm flipH="1">
            <a:off x="5745525" y="116632"/>
            <a:ext cx="3089282" cy="7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37B898DE-44D5-4634-8EFE-0DEBE500F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-27384"/>
            <a:ext cx="8496944" cy="940966"/>
          </a:xfrm>
        </p:spPr>
        <p:txBody>
          <a:bodyPr>
            <a:normAutofit/>
          </a:bodyPr>
          <a:lstStyle/>
          <a:p>
            <a:pPr algn="l"/>
            <a:r>
              <a:rPr lang="ru-RU" sz="2000" cap="all" dirty="0">
                <a:solidFill>
                  <a:srgbClr val="1561BF"/>
                </a:solidFill>
                <a:latin typeface="+mn-lt"/>
              </a:rPr>
              <a:t>ОПЫТ ИАТЭ НИЯУ МИФИ:</a:t>
            </a:r>
            <a:br>
              <a:rPr lang="ru-RU" sz="2000" cap="all" dirty="0">
                <a:solidFill>
                  <a:srgbClr val="1561BF"/>
                </a:solidFill>
                <a:latin typeface="+mn-lt"/>
              </a:rPr>
            </a:br>
            <a:r>
              <a:rPr lang="ru-RU" sz="2000" cap="all" dirty="0">
                <a:solidFill>
                  <a:srgbClr val="1561BF"/>
                </a:solidFill>
                <a:latin typeface="+mn-lt"/>
              </a:rPr>
              <a:t>«введение в предпринимательство»</a:t>
            </a:r>
            <a:endParaRPr lang="en-US" altLang="ru-RU" sz="2000" dirty="0">
              <a:solidFill>
                <a:srgbClr val="CC3399"/>
              </a:solidFill>
              <a:latin typeface="+mn-lt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xmlns="" id="{C05E59CC-947F-47C4-9B98-E7E880E6D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2949FD-3026-481F-B9F3-70268D0E8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" y="801236"/>
            <a:ext cx="2543578" cy="190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D181896-708D-44D2-8140-EED34F789624}"/>
              </a:ext>
            </a:extLst>
          </p:cNvPr>
          <p:cNvSpPr/>
          <p:nvPr/>
        </p:nvSpPr>
        <p:spPr>
          <a:xfrm>
            <a:off x="3059832" y="692696"/>
            <a:ext cx="5590467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 марта 2017 года. </a:t>
            </a:r>
            <a:r>
              <a:rPr lang="ru-RU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Встреча представителей инновационного бизнеса г. Обнинска, ИАТЭ НИЯУ МИФИ, АИРКО для обсуждения общих задач в рамках курса «Введение в предпринимательство»: вовлечение талантливых студентов в проекты компаний, переход к технологическим и проектным практикам, совместная профориентационная работа со школьниками: вуз – работодатель, создание Интеллект-парка.</a:t>
            </a:r>
          </a:p>
        </p:txBody>
      </p:sp>
      <p:pic>
        <p:nvPicPr>
          <p:cNvPr id="8" name="Изображение 8" descr="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7"/>
          <a:stretch/>
        </p:blipFill>
        <p:spPr>
          <a:xfrm flipH="1">
            <a:off x="5148064" y="75347"/>
            <a:ext cx="3089282" cy="735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5E3F43-42E0-4872-9052-113D25663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20695" r="14899" b="9746"/>
          <a:stretch/>
        </p:blipFill>
        <p:spPr>
          <a:xfrm>
            <a:off x="179512" y="2924944"/>
            <a:ext cx="254649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346FAFA-5C75-4501-9FAB-A8A14245A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22020"/>
          <a:stretch/>
        </p:blipFill>
        <p:spPr>
          <a:xfrm>
            <a:off x="145860" y="4941168"/>
            <a:ext cx="2580144" cy="1689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xmlns="" id="{E781A2CA-6089-4C3C-A469-425B4F6C3D77}"/>
              </a:ext>
            </a:extLst>
          </p:cNvPr>
          <p:cNvGrpSpPr>
            <a:grpSpLocks/>
          </p:cNvGrpSpPr>
          <p:nvPr/>
        </p:nvGrpSpPr>
        <p:grpSpPr bwMode="auto">
          <a:xfrm>
            <a:off x="2842853" y="2781352"/>
            <a:ext cx="1662399" cy="3046083"/>
            <a:chOff x="720" y="1296"/>
            <a:chExt cx="1367" cy="2542"/>
          </a:xfrm>
        </p:grpSpPr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xmlns="" id="{D1A51A85-F395-4F6C-B3D1-3FD9CDB4F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xmlns="" id="{F83FD250-9427-4DE7-AED5-0922263F0C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xmlns="" id="{7FAAA35D-0FE3-4EC2-A246-8D51330567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7E672D86-572F-4598-9089-D39AA963F7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xmlns="" id="{E065B6B7-F74B-4911-9F18-050C4CACF0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xmlns="" id="{95E32B61-6507-4E16-A2F0-C5F21C4B5E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10">
              <a:extLst>
                <a:ext uri="{FF2B5EF4-FFF2-40B4-BE49-F238E27FC236}">
                  <a16:creationId xmlns:a16="http://schemas.microsoft.com/office/drawing/2014/main" xmlns="" id="{2A1D4F52-6283-4333-8953-1139C9E7B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1" name="Oval 11">
                <a:extLst>
                  <a:ext uri="{FF2B5EF4-FFF2-40B4-BE49-F238E27FC236}">
                    <a16:creationId xmlns:a16="http://schemas.microsoft.com/office/drawing/2014/main" xmlns="" id="{6EE7AFB8-B61F-47D8-8E19-19EAD00E92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" name="Oval 12">
                <a:extLst>
                  <a:ext uri="{FF2B5EF4-FFF2-40B4-BE49-F238E27FC236}">
                    <a16:creationId xmlns:a16="http://schemas.microsoft.com/office/drawing/2014/main" xmlns="" id="{2984925A-7FE1-430D-8F24-6D92044F3D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13">
                <a:extLst>
                  <a:ext uri="{FF2B5EF4-FFF2-40B4-BE49-F238E27FC236}">
                    <a16:creationId xmlns:a16="http://schemas.microsoft.com/office/drawing/2014/main" xmlns="" id="{54CC9653-0F12-4DE3-9EC3-A6F22B5CF1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14">
                <a:extLst>
                  <a:ext uri="{FF2B5EF4-FFF2-40B4-BE49-F238E27FC236}">
                    <a16:creationId xmlns:a16="http://schemas.microsoft.com/office/drawing/2014/main" xmlns="" id="{A501798E-0433-4CCC-88E9-9A597C1A8A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xmlns="" id="{3F9B97B3-2D18-49DD-801A-15381DAA3C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xmlns="" id="{064C4DC2-B43A-45C3-8839-BA02D16CB3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 dirty="0">
                  <a:solidFill>
                    <a:srgbClr val="000000"/>
                  </a:solidFill>
                </a:rPr>
                <a:t>1</a:t>
              </a:r>
              <a:endParaRPr lang="en-US" altLang="ru-RU" dirty="0"/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xmlns="" id="{2600CC3C-C6E4-4CE2-B685-96BF4DF0AED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000" dirty="0">
                  <a:solidFill>
                    <a:srgbClr val="000000"/>
                  </a:solidFill>
                  <a:latin typeface="+mn-lt"/>
                </a:rPr>
                <a:t>170 студентов </a:t>
              </a:r>
            </a:p>
            <a:p>
              <a:pPr algn="ctr"/>
              <a:r>
                <a:rPr lang="ru-RU" altLang="ru-RU" sz="2000" dirty="0">
                  <a:solidFill>
                    <a:srgbClr val="000000"/>
                  </a:solidFill>
                  <a:latin typeface="+mn-lt"/>
                </a:rPr>
                <a:t>3 курс бакалавриат</a:t>
              </a:r>
              <a:endParaRPr lang="en-US" altLang="ru-RU" sz="2000" dirty="0">
                <a:latin typeface="+mn-lt"/>
              </a:endParaRPr>
            </a:p>
          </p:txBody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xmlns="" id="{927DF11B-403A-49E5-B9AD-4B265574AA7E}"/>
              </a:ext>
            </a:extLst>
          </p:cNvPr>
          <p:cNvGrpSpPr>
            <a:grpSpLocks/>
          </p:cNvGrpSpPr>
          <p:nvPr/>
        </p:nvGrpSpPr>
        <p:grpSpPr bwMode="auto">
          <a:xfrm>
            <a:off x="4640484" y="2639444"/>
            <a:ext cx="2163764" cy="3942966"/>
            <a:chOff x="2229" y="1296"/>
            <a:chExt cx="1323" cy="2471"/>
          </a:xfrm>
        </p:grpSpPr>
        <p:sp>
          <p:nvSpPr>
            <p:cNvPr id="27" name="AutoShape 20">
              <a:extLst>
                <a:ext uri="{FF2B5EF4-FFF2-40B4-BE49-F238E27FC236}">
                  <a16:creationId xmlns:a16="http://schemas.microsoft.com/office/drawing/2014/main" xmlns="" id="{F84A5042-2433-4F33-9A96-2558B57A67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2272"/>
            </a:xfrm>
            <a:prstGeom prst="roundRect">
              <a:avLst>
                <a:gd name="adj" fmla="val 16667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xmlns="" id="{93513D8D-1280-4DE4-9A99-D91163E944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xmlns="" id="{8A7C491D-B0AF-4D53-B5F0-6B40706F04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xmlns="" id="{C0FC4370-F452-4F7B-840C-92B7BEAEA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xmlns="" id="{6631AF91-911C-430A-8596-311D601366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xmlns="" id="{68DE6415-9927-4696-8E21-035A6F78C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xmlns="" id="{2F1B6957-1B53-4408-88C4-3B90CD1C30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xmlns="" id="{442BE249-C62F-461F-8A06-D26C087EB0D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2</a:t>
              </a:r>
              <a:endParaRPr lang="en-US" altLang="ru-RU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xmlns="" id="{E40C9BFF-A142-4290-99AA-A05CCC93313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55" y="1693"/>
              <a:ext cx="1197" cy="1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400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Направления подготовки: Приборостроение, Экология,  Прикладная математика, Информатика и вычислительная техника, Химия, Химия, физика и механика материалов, Материаловедение, Дизайн, Экономика, Бизнес-информатика, Психология, Физика</a:t>
              </a:r>
              <a:endParaRPr lang="en-US" altLang="ru-RU" sz="14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xmlns="" id="{7AE4FF7E-ED22-4637-9B17-26ED434B9243}"/>
              </a:ext>
            </a:extLst>
          </p:cNvPr>
          <p:cNvGrpSpPr>
            <a:grpSpLocks/>
          </p:cNvGrpSpPr>
          <p:nvPr/>
        </p:nvGrpSpPr>
        <p:grpSpPr bwMode="auto">
          <a:xfrm>
            <a:off x="6947257" y="2227318"/>
            <a:ext cx="2162129" cy="4173807"/>
            <a:chOff x="3692" y="1296"/>
            <a:chExt cx="1363" cy="2542"/>
          </a:xfrm>
        </p:grpSpPr>
        <p:sp>
          <p:nvSpPr>
            <p:cNvPr id="39" name="AutoShape 34">
              <a:extLst>
                <a:ext uri="{FF2B5EF4-FFF2-40B4-BE49-F238E27FC236}">
                  <a16:creationId xmlns:a16="http://schemas.microsoft.com/office/drawing/2014/main" xmlns="" id="{605157C2-FC2D-426D-8F78-F1B2DF461C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0" y="1547"/>
              <a:ext cx="1326" cy="1766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0" name="Group 37">
              <a:extLst>
                <a:ext uri="{FF2B5EF4-FFF2-40B4-BE49-F238E27FC236}">
                  <a16:creationId xmlns:a16="http://schemas.microsoft.com/office/drawing/2014/main" xmlns="" id="{3C038F17-39D0-4D51-B50C-E96B18189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5" name="Oval 38">
                <a:extLst>
                  <a:ext uri="{FF2B5EF4-FFF2-40B4-BE49-F238E27FC236}">
                    <a16:creationId xmlns:a16="http://schemas.microsoft.com/office/drawing/2014/main" xmlns="" id="{CC7425AD-5B41-446E-87AC-CDBAF149D8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6" name="Oval 39">
                <a:extLst>
                  <a:ext uri="{FF2B5EF4-FFF2-40B4-BE49-F238E27FC236}">
                    <a16:creationId xmlns:a16="http://schemas.microsoft.com/office/drawing/2014/main" xmlns="" id="{E4F5E109-9A81-45BC-A0EC-7276FACBE7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40">
                <a:extLst>
                  <a:ext uri="{FF2B5EF4-FFF2-40B4-BE49-F238E27FC236}">
                    <a16:creationId xmlns:a16="http://schemas.microsoft.com/office/drawing/2014/main" xmlns="" id="{5DD4C766-B686-4755-A1CD-8E811DD0B1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41">
                <a:extLst>
                  <a:ext uri="{FF2B5EF4-FFF2-40B4-BE49-F238E27FC236}">
                    <a16:creationId xmlns:a16="http://schemas.microsoft.com/office/drawing/2014/main" xmlns="" id="{6F20007A-E769-4A71-A60C-E49B8CA110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42">
                <a:extLst>
                  <a:ext uri="{FF2B5EF4-FFF2-40B4-BE49-F238E27FC236}">
                    <a16:creationId xmlns:a16="http://schemas.microsoft.com/office/drawing/2014/main" xmlns="" id="{C5A76CF5-0B53-4887-A3F8-56C9ADF95C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43">
              <a:extLst>
                <a:ext uri="{FF2B5EF4-FFF2-40B4-BE49-F238E27FC236}">
                  <a16:creationId xmlns:a16="http://schemas.microsoft.com/office/drawing/2014/main" xmlns="" id="{0B21A509-4D94-4361-B83A-A645C9428C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/>
            </a:p>
          </p:txBody>
        </p:sp>
        <p:sp>
          <p:nvSpPr>
            <p:cNvPr id="42" name="Text Box 44">
              <a:extLst>
                <a:ext uri="{FF2B5EF4-FFF2-40B4-BE49-F238E27FC236}">
                  <a16:creationId xmlns:a16="http://schemas.microsoft.com/office/drawing/2014/main" xmlns="" id="{2FCFC90C-0827-4A48-8803-EF3D646A33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4" y="1711"/>
              <a:ext cx="1296" cy="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>
                  <a:solidFill>
                    <a:srgbClr val="000000"/>
                  </a:solidFill>
                  <a:latin typeface="+mn-lt"/>
                </a:rPr>
                <a:t>Цикл лекций по лидерству, инновационной экономике и предпринимательству, управлению </a:t>
              </a:r>
              <a:r>
                <a:rPr lang="ru-RU" altLang="ru-RU" sz="1400" dirty="0" err="1">
                  <a:solidFill>
                    <a:srgbClr val="000000"/>
                  </a:solidFill>
                  <a:latin typeface="+mn-lt"/>
                </a:rPr>
                <a:t>конкуренто</a:t>
              </a:r>
              <a:r>
                <a:rPr lang="ru-RU" altLang="ru-RU" sz="1400" dirty="0">
                  <a:solidFill>
                    <a:srgbClr val="000000"/>
                  </a:solidFill>
                  <a:latin typeface="+mn-lt"/>
                </a:rPr>
                <a:t>-способностью, проектами, бизнес-процессами размещены на сайте </a:t>
              </a:r>
              <a:r>
                <a:rPr lang="en-US" altLang="ru-RU" sz="1400" dirty="0">
                  <a:solidFill>
                    <a:srgbClr val="000000"/>
                  </a:solidFill>
                  <a:latin typeface="+mn-lt"/>
                </a:rPr>
                <a:t>iate.obninsk.ru </a:t>
              </a:r>
              <a:endParaRPr lang="en-US" altLang="ru-RU" dirty="0">
                <a:latin typeface="+mn-lt"/>
              </a:endParaRPr>
            </a:p>
          </p:txBody>
        </p:sp>
        <p:sp>
          <p:nvSpPr>
            <p:cNvPr id="43" name="AutoShape 45">
              <a:extLst>
                <a:ext uri="{FF2B5EF4-FFF2-40B4-BE49-F238E27FC236}">
                  <a16:creationId xmlns:a16="http://schemas.microsoft.com/office/drawing/2014/main" xmlns="" id="{23D68F0A-B144-4067-9B24-13A2B6AD02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46">
              <a:extLst>
                <a:ext uri="{FF2B5EF4-FFF2-40B4-BE49-F238E27FC236}">
                  <a16:creationId xmlns:a16="http://schemas.microsoft.com/office/drawing/2014/main" xmlns="" id="{AD75197A-6662-47EC-BFE9-D16D337590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DA07B6FA-66B1-48F2-9475-143C75557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549" y="260648"/>
            <a:ext cx="7425680" cy="563563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000" cap="all" dirty="0">
                <a:solidFill>
                  <a:srgbClr val="0070C0"/>
                </a:solidFill>
              </a:rPr>
              <a:t>ИАТЭ НИЯУ МИФИ:</a:t>
            </a:r>
            <a:br>
              <a:rPr lang="ru-RU" altLang="ru-RU" sz="2000" cap="all" dirty="0">
                <a:solidFill>
                  <a:srgbClr val="0070C0"/>
                </a:solidFill>
              </a:rPr>
            </a:br>
            <a:r>
              <a:rPr lang="ru-RU" altLang="ru-RU" sz="2000" cap="all" dirty="0">
                <a:solidFill>
                  <a:srgbClr val="0070C0"/>
                </a:solidFill>
              </a:rPr>
              <a:t>10 октября 2017 года – </a:t>
            </a:r>
            <a:br>
              <a:rPr lang="ru-RU" altLang="ru-RU" sz="2000" cap="all" dirty="0">
                <a:solidFill>
                  <a:srgbClr val="0070C0"/>
                </a:solidFill>
              </a:rPr>
            </a:br>
            <a:r>
              <a:rPr lang="ru-RU" altLang="ru-RU" sz="2000" cap="all" dirty="0">
                <a:solidFill>
                  <a:srgbClr val="0070C0"/>
                </a:solidFill>
              </a:rPr>
              <a:t>День предпринимательства</a:t>
            </a:r>
            <a:endParaRPr lang="en-US" altLang="ru-RU" sz="2000" cap="all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pp.userapi.com/c841523/v841523047/27a90/U5_WtLfmTd8.jpg">
            <a:extLst>
              <a:ext uri="{FF2B5EF4-FFF2-40B4-BE49-F238E27FC236}">
                <a16:creationId xmlns:a16="http://schemas.microsoft.com/office/drawing/2014/main" xmlns="" id="{67CB619D-1983-4476-B228-C613D22A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085581" cy="2056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https://pp.userapi.com/c840337/v840337805/11f7f/My93-CLgKwc.jpg">
            <a:extLst>
              <a:ext uri="{FF2B5EF4-FFF2-40B4-BE49-F238E27FC236}">
                <a16:creationId xmlns:a16="http://schemas.microsoft.com/office/drawing/2014/main" xmlns="" id="{B3920E62-9362-4923-96FE-EC1D70F5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124744"/>
            <a:ext cx="2088232" cy="283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6" descr="https://pp.userapi.com/c840335/v840335022/19976/IPMhDMH2i_4.jpg">
            <a:extLst>
              <a:ext uri="{FF2B5EF4-FFF2-40B4-BE49-F238E27FC236}">
                <a16:creationId xmlns:a16="http://schemas.microsoft.com/office/drawing/2014/main" xmlns="" id="{9BD07237-3101-4E01-BDC6-A4658C7E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86" y="1305082"/>
            <a:ext cx="2998844" cy="199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3184520"/>
            <a:ext cx="3085581" cy="89255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Конференция студентов и предпринимателей «Истории успеха и презентации технологических проектов»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016" y="4196700"/>
            <a:ext cx="846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C3399"/>
                </a:solidFill>
              </a:rPr>
              <a:t>Проектные команды под руководством предпринимателей г. Обнинска: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4571836"/>
            <a:ext cx="399118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3</a:t>
            </a:r>
            <a:r>
              <a:rPr lang="en-US" sz="1700" dirty="0"/>
              <a:t>D </a:t>
            </a:r>
            <a:r>
              <a:rPr lang="ru-RU" sz="1700" dirty="0"/>
              <a:t>фотоаппарат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Применение демонстрационных микропрепаратов в медицинской сфере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err="1"/>
              <a:t>Биолазер</a:t>
            </a:r>
            <a:r>
              <a:rPr lang="ru-RU" sz="17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Современные городские сервисы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Высокотехнологичное ЖКХ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4581128"/>
            <a:ext cx="39911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Умный дом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 </a:t>
            </a:r>
            <a:r>
              <a:rPr lang="ru-RU" sz="1600" dirty="0" err="1"/>
              <a:t>электроспиннинга</a:t>
            </a:r>
            <a:r>
              <a:rPr lang="ru-RU" sz="1600" dirty="0"/>
              <a:t> в нано индустрии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Как создать свой </a:t>
            </a:r>
            <a:r>
              <a:rPr lang="ru-RU" sz="1600" dirty="0" err="1"/>
              <a:t>стартап</a:t>
            </a:r>
            <a:r>
              <a:rPr lang="ru-RU" sz="1600" dirty="0"/>
              <a:t> и не сделать грубых ошибок</a:t>
            </a:r>
            <a:r>
              <a:rPr lang="ru-RU" sz="17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Альянс компетенций студентов как система широкого и комфортного вовлечения в предпринимательство</a:t>
            </a:r>
            <a:endParaRPr lang="ru-RU" sz="1700" dirty="0"/>
          </a:p>
        </p:txBody>
      </p:sp>
      <p:pic>
        <p:nvPicPr>
          <p:cNvPr id="13" name="Изображение 8" descr="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7"/>
          <a:stretch/>
        </p:blipFill>
        <p:spPr>
          <a:xfrm flipH="1">
            <a:off x="5723585" y="260648"/>
            <a:ext cx="3089282" cy="7355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D26609-0C92-4C46-B9D0-3F9CA695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cap="all" dirty="0">
                <a:solidFill>
                  <a:srgbClr val="0070C0"/>
                </a:solidFill>
              </a:rPr>
              <a:t>Опыт ИАТЭ НИЯУ МИФИ: </a:t>
            </a:r>
            <a:r>
              <a:rPr lang="ru-RU" sz="2400" cap="all" dirty="0" err="1">
                <a:solidFill>
                  <a:srgbClr val="0070C0"/>
                </a:solidFill>
              </a:rPr>
              <a:t>Хакатоны</a:t>
            </a:r>
            <a:r>
              <a:rPr lang="ru-RU" sz="2400" cap="all" dirty="0">
                <a:solidFill>
                  <a:srgbClr val="0070C0"/>
                </a:solidFill>
              </a:rPr>
              <a:t> как способ развития предпринимательских компетенций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F3EEE-26C8-4756-97F5-36602065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908720"/>
            <a:ext cx="8003232" cy="4368899"/>
          </a:xfrm>
        </p:spPr>
        <p:txBody>
          <a:bodyPr/>
          <a:lstStyle/>
          <a:p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</a:p>
          <a:p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 года 4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хакатона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софтовых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по робототехническим решениям</a:t>
            </a:r>
          </a:p>
          <a:p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180 участников 10 человек реализуют реальные проекты компаний "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ExactPro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"Банк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Хоум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Кредит", "C-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  ПО "Домофон", "Большая  перемена", "Модель Спектрум", "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Технолаб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Рекадро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1026" name="Picture 2" descr="4_1.jpg">
            <a:extLst>
              <a:ext uri="{FF2B5EF4-FFF2-40B4-BE49-F238E27FC236}">
                <a16:creationId xmlns:a16="http://schemas.microsoft.com/office/drawing/2014/main" xmlns="" id="{F3552EC0-30DF-47E0-BAF8-ED79DB2C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5340"/>
            <a:ext cx="3901616" cy="26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F7F38F-728C-4B77-9F51-051A72B06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5" y="4115340"/>
            <a:ext cx="3926153" cy="2601077"/>
          </a:xfrm>
          <a:prstGeom prst="rect">
            <a:avLst/>
          </a:prstGeom>
        </p:spPr>
      </p:pic>
      <p:pic>
        <p:nvPicPr>
          <p:cNvPr id="6" name="Изображение 8" descr="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7"/>
          <a:stretch/>
        </p:blipFill>
        <p:spPr>
          <a:xfrm flipH="1">
            <a:off x="6084168" y="908720"/>
            <a:ext cx="2903086" cy="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8DCB2-EC04-47C1-BCC2-2E55C01F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2959"/>
            <a:ext cx="8229600" cy="85460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cap="all" dirty="0">
                <a:solidFill>
                  <a:srgbClr val="0070C0"/>
                </a:solidFill>
              </a:rPr>
              <a:t>Опыт ИАТЭ НИЯУ МИФИ: Формы </a:t>
            </a:r>
            <a:br>
              <a:rPr lang="ru-RU" sz="2200" cap="all" dirty="0">
                <a:solidFill>
                  <a:srgbClr val="0070C0"/>
                </a:solidFill>
              </a:rPr>
            </a:br>
            <a:r>
              <a:rPr lang="ru-RU" sz="2200" cap="all" dirty="0">
                <a:solidFill>
                  <a:srgbClr val="0070C0"/>
                </a:solidFill>
              </a:rPr>
              <a:t>сотрудничества с индустриальными</a:t>
            </a:r>
            <a:br>
              <a:rPr lang="ru-RU" sz="2200" cap="all" dirty="0">
                <a:solidFill>
                  <a:srgbClr val="0070C0"/>
                </a:solidFill>
              </a:rPr>
            </a:br>
            <a:r>
              <a:rPr lang="ru-RU" sz="2200" cap="all" dirty="0">
                <a:solidFill>
                  <a:srgbClr val="0070C0"/>
                </a:solidFill>
              </a:rPr>
              <a:t>партнерами</a:t>
            </a:r>
          </a:p>
        </p:txBody>
      </p:sp>
      <p:pic>
        <p:nvPicPr>
          <p:cNvPr id="2050" name="Picture 2" descr="2_4.jpg">
            <a:extLst>
              <a:ext uri="{FF2B5EF4-FFF2-40B4-BE49-F238E27FC236}">
                <a16:creationId xmlns:a16="http://schemas.microsoft.com/office/drawing/2014/main" xmlns="" id="{97E9DB3A-CB54-4B5F-893C-8BB0DBA7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9" y="4365104"/>
            <a:ext cx="2938162" cy="197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BCC5A2-C767-4DDD-8DF8-D2317F2D6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73" y="1556792"/>
            <a:ext cx="2507771" cy="188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90DB547-3076-4123-9777-B6CD40069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03707"/>
            <a:ext cx="2938163" cy="207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E55-F7EA-4E58-9ED8-A786A441E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72" y="4365104"/>
            <a:ext cx="2658954" cy="199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DSCN1966.JPG">
            <a:extLst>
              <a:ext uri="{FF2B5EF4-FFF2-40B4-BE49-F238E27FC236}">
                <a16:creationId xmlns:a16="http://schemas.microsoft.com/office/drawing/2014/main" xmlns="" id="{4B245B6A-31AC-43F6-ACC3-DB05E384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34" y="1556792"/>
            <a:ext cx="2938162" cy="194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5F1448-A59E-4848-A703-3123D51AC766}"/>
              </a:ext>
            </a:extLst>
          </p:cNvPr>
          <p:cNvSpPr txBox="1"/>
          <p:nvPr/>
        </p:nvSpPr>
        <p:spPr>
          <a:xfrm>
            <a:off x="96572" y="3789040"/>
            <a:ext cx="310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C3399"/>
                </a:solidFill>
              </a:rPr>
              <a:t>Форум «Новое измерение»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6EC061-8A18-466C-A0B6-C3E63AA8A662}"/>
              </a:ext>
            </a:extLst>
          </p:cNvPr>
          <p:cNvSpPr txBox="1"/>
          <p:nvPr/>
        </p:nvSpPr>
        <p:spPr>
          <a:xfrm>
            <a:off x="3270267" y="771962"/>
            <a:ext cx="268798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rgbClr val="CC3399"/>
                </a:solidFill>
              </a:rPr>
              <a:t>Выездные совещания </a:t>
            </a:r>
          </a:p>
          <a:p>
            <a:pPr algn="ctr"/>
            <a:r>
              <a:rPr lang="ru-RU" sz="1500" dirty="0">
                <a:solidFill>
                  <a:srgbClr val="CC3399"/>
                </a:solidFill>
              </a:rPr>
              <a:t>и Круглые столы </a:t>
            </a:r>
          </a:p>
          <a:p>
            <a:pPr algn="ctr"/>
            <a:r>
              <a:rPr lang="ru-RU" sz="1500" dirty="0">
                <a:solidFill>
                  <a:srgbClr val="CC3399"/>
                </a:solidFill>
              </a:rPr>
              <a:t>на территории предприятий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44D190-2F80-45C6-8978-591843EA02B0}"/>
              </a:ext>
            </a:extLst>
          </p:cNvPr>
          <p:cNvSpPr txBox="1"/>
          <p:nvPr/>
        </p:nvSpPr>
        <p:spPr>
          <a:xfrm>
            <a:off x="6441999" y="904944"/>
            <a:ext cx="230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C3399"/>
                </a:solidFill>
              </a:rPr>
              <a:t>Производственные </a:t>
            </a:r>
          </a:p>
          <a:p>
            <a:pPr algn="ctr"/>
            <a:r>
              <a:rPr lang="ru-RU" dirty="0">
                <a:solidFill>
                  <a:srgbClr val="CC3399"/>
                </a:solidFill>
              </a:rPr>
              <a:t>занятия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E4BCE0-4C71-45BB-AA51-0CA89CF19287}"/>
              </a:ext>
            </a:extLst>
          </p:cNvPr>
          <p:cNvSpPr txBox="1"/>
          <p:nvPr/>
        </p:nvSpPr>
        <p:spPr>
          <a:xfrm>
            <a:off x="158495" y="1043444"/>
            <a:ext cx="310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C3399"/>
                </a:solidFill>
              </a:rPr>
              <a:t>Совместные исследования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FBD7C4-02B9-4B4C-9430-DED10BA83BEA}"/>
              </a:ext>
            </a:extLst>
          </p:cNvPr>
          <p:cNvSpPr txBox="1"/>
          <p:nvPr/>
        </p:nvSpPr>
        <p:spPr>
          <a:xfrm>
            <a:off x="3296385" y="3645024"/>
            <a:ext cx="271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C3399"/>
                </a:solidFill>
              </a:rPr>
              <a:t>Практическое занятие </a:t>
            </a:r>
          </a:p>
          <a:p>
            <a:pPr algn="ctr"/>
            <a:r>
              <a:rPr lang="ru-RU" dirty="0">
                <a:solidFill>
                  <a:srgbClr val="CC3399"/>
                </a:solidFill>
              </a:rPr>
              <a:t>проводит работодатель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D8DB3F-751A-43A8-B3DC-1CA4F1C85420}"/>
              </a:ext>
            </a:extLst>
          </p:cNvPr>
          <p:cNvSpPr txBox="1"/>
          <p:nvPr/>
        </p:nvSpPr>
        <p:spPr>
          <a:xfrm>
            <a:off x="6876256" y="3789040"/>
            <a:ext cx="156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C3399"/>
                </a:solidFill>
              </a:rPr>
              <a:t>Дни карьеры</a:t>
            </a:r>
          </a:p>
        </p:txBody>
      </p:sp>
      <p:pic>
        <p:nvPicPr>
          <p:cNvPr id="18" name="Изображение 8" descr="01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7"/>
          <a:stretch/>
        </p:blipFill>
        <p:spPr>
          <a:xfrm flipH="1">
            <a:off x="5958246" y="176253"/>
            <a:ext cx="3089282" cy="735503"/>
          </a:xfrm>
          <a:prstGeom prst="rect">
            <a:avLst/>
          </a:prstGeom>
        </p:spPr>
      </p:pic>
      <p:pic>
        <p:nvPicPr>
          <p:cNvPr id="19" name="Рисунок 9">
            <a:extLst>
              <a:ext uri="{FF2B5EF4-FFF2-40B4-BE49-F238E27FC236}">
                <a16:creationId xmlns:a16="http://schemas.microsoft.com/office/drawing/2014/main" xmlns="" id="{709BA1DD-A790-475D-92B6-E86A99313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1" y="1505097"/>
            <a:ext cx="2938163" cy="21082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4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827"/>
            <a:ext cx="6624736" cy="1056579"/>
          </a:xfrm>
        </p:spPr>
        <p:txBody>
          <a:bodyPr>
            <a:normAutofit/>
          </a:bodyPr>
          <a:lstStyle/>
          <a:p>
            <a:pPr algn="l"/>
            <a:r>
              <a:rPr lang="ru-RU" sz="2000" cap="all" dirty="0">
                <a:solidFill>
                  <a:srgbClr val="0070C0"/>
                </a:solidFill>
              </a:rPr>
              <a:t>Развитие модели обучения предпринимательским </a:t>
            </a:r>
            <a:r>
              <a:rPr lang="ru-RU" sz="2000" cap="all" dirty="0" smtClean="0">
                <a:solidFill>
                  <a:srgbClr val="0070C0"/>
                </a:solidFill>
              </a:rPr>
              <a:t>компетенциям: </a:t>
            </a:r>
            <a:r>
              <a:rPr lang="ru-RU" sz="2000" cap="all" dirty="0">
                <a:solidFill>
                  <a:srgbClr val="0070C0"/>
                </a:solidFill>
              </a:rPr>
              <a:t>ИАТЭ НИЯУ МИФИ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83892088"/>
              </p:ext>
            </p:extLst>
          </p:nvPr>
        </p:nvGraphicFramePr>
        <p:xfrm>
          <a:off x="4599321" y="1113367"/>
          <a:ext cx="4335038" cy="281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752142821"/>
              </p:ext>
            </p:extLst>
          </p:nvPr>
        </p:nvGraphicFramePr>
        <p:xfrm>
          <a:off x="395536" y="3140968"/>
          <a:ext cx="4248472" cy="358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3771" y="2420888"/>
            <a:ext cx="397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dirty="0">
                <a:solidFill>
                  <a:srgbClr val="CC3399"/>
                </a:solidFill>
              </a:rPr>
              <a:t>Концепция нового курса </a:t>
            </a:r>
          </a:p>
          <a:p>
            <a:r>
              <a:rPr lang="ru-RU" dirty="0">
                <a:solidFill>
                  <a:srgbClr val="CC3399"/>
                </a:solidFill>
              </a:rPr>
              <a:t>«Интернет-предпринимательство» </a:t>
            </a:r>
          </a:p>
          <a:p>
            <a:r>
              <a:rPr lang="ru-RU" sz="1600" dirty="0">
                <a:solidFill>
                  <a:srgbClr val="CC3399"/>
                </a:solidFill>
              </a:rPr>
              <a:t>совместно с ФРИИ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779037234"/>
              </p:ext>
            </p:extLst>
          </p:nvPr>
        </p:nvGraphicFramePr>
        <p:xfrm>
          <a:off x="5220072" y="4149080"/>
          <a:ext cx="330015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7F97487-110D-4328-BC1D-83C484C0C61B}"/>
              </a:ext>
            </a:extLst>
          </p:cNvPr>
          <p:cNvSpPr/>
          <p:nvPr/>
        </p:nvSpPr>
        <p:spPr>
          <a:xfrm>
            <a:off x="224590" y="916941"/>
            <a:ext cx="3843354" cy="1224136"/>
          </a:xfrm>
          <a:prstGeom prst="snipRoundRect">
            <a:avLst/>
          </a:prstGeom>
          <a:solidFill>
            <a:srgbClr val="CC33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Введена в 2017 году дисциплина </a:t>
            </a:r>
            <a:r>
              <a:rPr lang="ru-RU" b="1" dirty="0"/>
              <a:t>«Основы проектной деятельности» </a:t>
            </a:r>
            <a:r>
              <a:rPr lang="ru-RU" dirty="0"/>
              <a:t>для всех студентов 1 курса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6842" y="548680"/>
            <a:ext cx="3760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dirty="0">
                <a:solidFill>
                  <a:srgbClr val="CC3399"/>
                </a:solidFill>
              </a:rPr>
              <a:t>План развития обучения </a:t>
            </a:r>
          </a:p>
          <a:p>
            <a:pPr algn="r"/>
            <a:r>
              <a:rPr lang="ru-RU" sz="1600" dirty="0">
                <a:solidFill>
                  <a:srgbClr val="CC3399"/>
                </a:solidFill>
              </a:rPr>
              <a:t>предпринимательским компетенциям</a:t>
            </a:r>
          </a:p>
          <a:p>
            <a:pPr algn="r"/>
            <a:r>
              <a:rPr lang="ru-RU" sz="1400" dirty="0">
                <a:solidFill>
                  <a:srgbClr val="CC3399"/>
                </a:solidFill>
              </a:rPr>
              <a:t>в ИАТЭ НИЯУ МИФИ</a:t>
            </a:r>
          </a:p>
        </p:txBody>
      </p:sp>
      <p:pic>
        <p:nvPicPr>
          <p:cNvPr id="9" name="Изображение 8" descr="01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7"/>
          <a:stretch/>
        </p:blipFill>
        <p:spPr>
          <a:xfrm flipH="1">
            <a:off x="5801741" y="5877272"/>
            <a:ext cx="3089282" cy="7355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05846" y="3513495"/>
            <a:ext cx="27429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dirty="0">
                <a:solidFill>
                  <a:srgbClr val="CC3399"/>
                </a:solidFill>
              </a:rPr>
              <a:t>Потенциальные партнеры </a:t>
            </a:r>
          </a:p>
          <a:p>
            <a:pPr algn="r"/>
            <a:r>
              <a:rPr lang="ru-RU" sz="1400" dirty="0">
                <a:solidFill>
                  <a:srgbClr val="CC3399"/>
                </a:solidFill>
              </a:rPr>
              <a:t>ИАТЭ НИЯУ МИФИ</a:t>
            </a:r>
          </a:p>
        </p:txBody>
      </p:sp>
    </p:spTree>
    <p:extLst>
      <p:ext uri="{BB962C8B-B14F-4D97-AF65-F5344CB8AC3E}">
        <p14:creationId xmlns:p14="http://schemas.microsoft.com/office/powerpoint/2010/main" val="180495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>
            <a:extLst>
              <a:ext uri="{FF2B5EF4-FFF2-40B4-BE49-F238E27FC236}">
                <a16:creationId xmlns:a16="http://schemas.microsoft.com/office/drawing/2014/main" xmlns="" id="{4CA4DCC3-DC24-4557-B205-01859CC202F8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287787" y="2636912"/>
            <a:ext cx="4518992" cy="1401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40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Спасибо </a:t>
            </a:r>
          </a:p>
          <a:p>
            <a:r>
              <a:rPr lang="ru-RU" sz="40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utoUpdateAnimBg="0"/>
    </p:bldLst>
  </p:timing>
</p:sld>
</file>

<file path=ppt/theme/theme1.xml><?xml version="1.0" encoding="utf-8"?>
<a:theme xmlns:a="http://schemas.openxmlformats.org/drawingml/2006/main" name="MEPh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Ph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801</Words>
  <Application>Microsoft Office PowerPoint</Application>
  <PresentationFormat>Экран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MEPhI</vt:lpstr>
      <vt:lpstr>1_MEPhI</vt:lpstr>
      <vt:lpstr>Опыт внедрения курсов  «Введение в предпринимательство» и «Технологическое предпринимательство» в образовательные программы </vt:lpstr>
      <vt:lpstr>Технологическое предпринимательство  в Российской Федерации</vt:lpstr>
      <vt:lpstr>Опыт вузов Калужской области</vt:lpstr>
      <vt:lpstr>ОПЫТ ИАТЭ НИЯУ МИФИ: «введение в предпринимательство»</vt:lpstr>
      <vt:lpstr>ИАТЭ НИЯУ МИФИ: 10 октября 2017 года –  День предпринимательства</vt:lpstr>
      <vt:lpstr>Опыт ИАТЭ НИЯУ МИФИ: Хакатоны как способ развития предпринимательских компетенций</vt:lpstr>
      <vt:lpstr>Опыт ИАТЭ НИЯУ МИФИ: Формы  сотрудничества с индустриальными партнерами</vt:lpstr>
      <vt:lpstr>Развитие модели обучения предпринимательским компетенциям: ИАТЭ НИЯУ МИФИ</vt:lpstr>
      <vt:lpstr>Презентация PowerPoint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 user</dc:creator>
  <cp:lastModifiedBy>Кузнецова Анастасия Александровна</cp:lastModifiedBy>
  <cp:revision>58</cp:revision>
  <cp:lastPrinted>2018-02-20T16:55:44Z</cp:lastPrinted>
  <dcterms:created xsi:type="dcterms:W3CDTF">2017-12-06T22:19:52Z</dcterms:created>
  <dcterms:modified xsi:type="dcterms:W3CDTF">2018-02-20T16:56:28Z</dcterms:modified>
</cp:coreProperties>
</file>